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59" r:id="rId3"/>
    <p:sldId id="260" r:id="rId4"/>
    <p:sldId id="261" r:id="rId5"/>
    <p:sldId id="262" r:id="rId6"/>
    <p:sldId id="272" r:id="rId7"/>
    <p:sldId id="273" r:id="rId8"/>
    <p:sldId id="274" r:id="rId9"/>
    <p:sldId id="263" r:id="rId10"/>
    <p:sldId id="264" r:id="rId11"/>
    <p:sldId id="265" r:id="rId12"/>
    <p:sldId id="266" r:id="rId13"/>
    <p:sldId id="270" r:id="rId14"/>
    <p:sldId id="271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89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510" autoAdjust="0"/>
  </p:normalViewPr>
  <p:slideViewPr>
    <p:cSldViewPr>
      <p:cViewPr varScale="1">
        <p:scale>
          <a:sx n="59" d="100"/>
          <a:sy n="59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9.5093726959630767E-2"/>
          <c:y val="4.3359190115408022E-2"/>
          <c:w val="0.63577228792760399"/>
          <c:h val="0.7653686081643256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Стартовое</c:v>
                </c:pt>
              </c:strCache>
            </c:strRef>
          </c:tx>
          <c:dLbls>
            <c:dLbl>
              <c:idx val="3"/>
              <c:layout>
                <c:manualLayout>
                  <c:x val="4.8100716082051494E-3"/>
                  <c:y val="-2.2597623512916259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Высокий</c:v>
                </c:pt>
                <c:pt idx="1">
                  <c:v>Средний</c:v>
                </c:pt>
                <c:pt idx="2">
                  <c:v>Ниже среднего</c:v>
                </c:pt>
                <c:pt idx="3">
                  <c:v>Низкий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 formatCode="0%">
                  <c:v>0.4</c:v>
                </c:pt>
                <c:pt idx="1">
                  <c:v>0.13300000000000001</c:v>
                </c:pt>
                <c:pt idx="2">
                  <c:v>0.33300000000000057</c:v>
                </c:pt>
                <c:pt idx="3">
                  <c:v>0.13300000000000001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Диагностирующее</c:v>
                </c:pt>
              </c:strCache>
            </c:strRef>
          </c:tx>
          <c:dLbls>
            <c:dLbl>
              <c:idx val="0"/>
              <c:layout>
                <c:manualLayout>
                  <c:x val="1.4430214824615447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1.4430214824615503E-2"/>
                  <c:y val="-2.824702939114528E-3"/>
                </c:manualLayout>
              </c:layout>
              <c:showVal val="1"/>
            </c:dLbl>
            <c:dLbl>
              <c:idx val="3"/>
              <c:layout>
                <c:manualLayout>
                  <c:x val="1.4430214824615447E-2"/>
                  <c:y val="2.824702939114528E-3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Высокий</c:v>
                </c:pt>
                <c:pt idx="1">
                  <c:v>Средний</c:v>
                </c:pt>
                <c:pt idx="2">
                  <c:v>Ниже среднего</c:v>
                </c:pt>
                <c:pt idx="3">
                  <c:v>Низкий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0">
                  <c:v>0.22000000000000017</c:v>
                </c:pt>
                <c:pt idx="1">
                  <c:v>0.48000000000000032</c:v>
                </c:pt>
                <c:pt idx="2">
                  <c:v>0.2</c:v>
                </c:pt>
                <c:pt idx="3">
                  <c:v>0.1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Итоговое</c:v>
                </c:pt>
              </c:strCache>
            </c:strRef>
          </c:tx>
          <c:dLbls>
            <c:dLbl>
              <c:idx val="2"/>
              <c:layout>
                <c:manualLayout>
                  <c:x val="1.7636929230085537E-2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1.7636929230085596E-2"/>
                  <c:y val="2.824702939114528E-3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Высокий</c:v>
                </c:pt>
                <c:pt idx="1">
                  <c:v>Средний</c:v>
                </c:pt>
                <c:pt idx="2">
                  <c:v>Ниже среднего</c:v>
                </c:pt>
                <c:pt idx="3">
                  <c:v>Низкий</c:v>
                </c:pt>
              </c:strCache>
            </c:strRef>
          </c:cat>
          <c:val>
            <c:numRef>
              <c:f>Лист1!$D$2:$D$5</c:f>
              <c:numCache>
                <c:formatCode>0%</c:formatCode>
                <c:ptCount val="4"/>
                <c:pt idx="0">
                  <c:v>0.3800000000000005</c:v>
                </c:pt>
                <c:pt idx="1">
                  <c:v>0.60000000000000064</c:v>
                </c:pt>
                <c:pt idx="2">
                  <c:v>4.000000000000007E-2</c:v>
                </c:pt>
                <c:pt idx="3">
                  <c:v>0</c:v>
                </c:pt>
              </c:numCache>
            </c:numRef>
          </c:val>
        </c:ser>
        <c:axId val="57181312"/>
        <c:axId val="57182848"/>
      </c:barChart>
      <c:catAx>
        <c:axId val="57181312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7182848"/>
        <c:crosses val="autoZero"/>
        <c:auto val="1"/>
        <c:lblAlgn val="ctr"/>
        <c:lblOffset val="100"/>
      </c:catAx>
      <c:valAx>
        <c:axId val="57182848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7181312"/>
        <c:crosses val="autoZero"/>
        <c:crossBetween val="between"/>
      </c:valAx>
    </c:plotArea>
    <c:legend>
      <c:legendPos val="r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BB534F-2505-4E85-A7DE-D9F71BC9D239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F854E0-494A-478F-B11B-38529F663B9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F854E0-494A-478F-B11B-38529F663B9E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png"/><Relationship Id="rId9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Картинки по запросу фоны к слайдам"/>
          <p:cNvPicPr>
            <a:picLocks noChangeAspect="1" noChangeArrowheads="1"/>
          </p:cNvPicPr>
          <p:nvPr/>
        </p:nvPicPr>
        <p:blipFill>
          <a:blip r:embed="rId2" cstate="print"/>
          <a:srcRect t="45712"/>
          <a:stretch>
            <a:fillRect/>
          </a:stretch>
        </p:blipFill>
        <p:spPr bwMode="auto">
          <a:xfrm rot="5400000">
            <a:off x="-2871193" y="2871193"/>
            <a:ext cx="6858001" cy="11156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916832"/>
            <a:ext cx="7772400" cy="1874639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«Создание типовых задач по теме </a:t>
            </a:r>
            <a:r>
              <a:rPr lang="ru-RU" sz="4900" b="1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«Умозаключение дедуктивного типа на основе двух посылок»</a:t>
            </a:r>
            <a:endParaRPr lang="ru-RU" sz="4900" b="1" dirty="0">
              <a:solidFill>
                <a:srgbClr val="002060"/>
              </a:solidFill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4149080"/>
            <a:ext cx="6400800" cy="1224136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МАОУ СОШ №12 г. Березники Пермского края</a:t>
            </a:r>
            <a:endParaRPr 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Картинки по запросу фоны к слайдам"/>
          <p:cNvPicPr>
            <a:picLocks noChangeAspect="1" noChangeArrowheads="1"/>
          </p:cNvPicPr>
          <p:nvPr/>
        </p:nvPicPr>
        <p:blipFill>
          <a:blip r:embed="rId2" cstate="print"/>
          <a:srcRect t="94746"/>
          <a:stretch>
            <a:fillRect/>
          </a:stretch>
        </p:blipFill>
        <p:spPr bwMode="auto">
          <a:xfrm rot="5400000" flipV="1">
            <a:off x="5589240" y="3303241"/>
            <a:ext cx="6858001" cy="251521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259632" y="0"/>
            <a:ext cx="734481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Краевая конференция </a:t>
            </a:r>
          </a:p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«Инновационные механизмы достижения новых </a:t>
            </a:r>
            <a:r>
              <a:rPr lang="ru-RU" sz="2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и личностных образовательных результатов обучающихся в условиях внедрения ФГОС общего образования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79912" y="6165304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 ноября 2016 года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115616" y="2204864"/>
          <a:ext cx="7493580" cy="3983014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3528392"/>
                <a:gridCol w="1467328"/>
                <a:gridCol w="2497860"/>
              </a:tblGrid>
              <a:tr h="53698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Действие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Сроки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Ответственный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39389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Создание , апробация и анализ проведения контрольного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мероприятия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(диагностирующее)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сентябрь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Скопина О.В.,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Баяндина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Е.С., творческая группа учителей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0860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Создание , апробация и анализ проведения контрольного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мероприятия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(итоговое)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октябрь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Скопина О.В.,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Баяндина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Е.С., творческая группа учителей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12431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Представление материалов апробации на итоговой конференции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ноябрь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Скопина О.В.,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Баяндина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Е.С., творческая группа учителей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2" descr="Картинки по запросу фоны к слайдам"/>
          <p:cNvPicPr>
            <a:picLocks noChangeAspect="1" noChangeArrowheads="1"/>
          </p:cNvPicPr>
          <p:nvPr/>
        </p:nvPicPr>
        <p:blipFill>
          <a:blip r:embed="rId2" cstate="print"/>
          <a:srcRect t="45712"/>
          <a:stretch>
            <a:fillRect/>
          </a:stretch>
        </p:blipFill>
        <p:spPr bwMode="auto">
          <a:xfrm rot="5400000">
            <a:off x="-2871193" y="2871193"/>
            <a:ext cx="6858001" cy="1115616"/>
          </a:xfrm>
          <a:prstGeom prst="rect">
            <a:avLst/>
          </a:prstGeom>
          <a:noFill/>
        </p:spPr>
      </p:pic>
      <p:pic>
        <p:nvPicPr>
          <p:cNvPr id="7" name="Picture 2" descr="Картинки по запросу фоны к слайдам"/>
          <p:cNvPicPr>
            <a:picLocks noChangeAspect="1" noChangeArrowheads="1"/>
          </p:cNvPicPr>
          <p:nvPr/>
        </p:nvPicPr>
        <p:blipFill>
          <a:blip r:embed="rId2" cstate="print"/>
          <a:srcRect t="94746"/>
          <a:stretch>
            <a:fillRect/>
          </a:stretch>
        </p:blipFill>
        <p:spPr bwMode="auto">
          <a:xfrm rot="5400000" flipV="1">
            <a:off x="5589240" y="3303241"/>
            <a:ext cx="6858001" cy="251521"/>
          </a:xfrm>
          <a:prstGeom prst="rect">
            <a:avLst/>
          </a:prstGeom>
          <a:noFill/>
        </p:spPr>
      </p:pic>
      <p:sp>
        <p:nvSpPr>
          <p:cNvPr id="8" name="Выноска со стрелкой вниз 7"/>
          <p:cNvSpPr/>
          <p:nvPr/>
        </p:nvSpPr>
        <p:spPr>
          <a:xfrm>
            <a:off x="1475656" y="0"/>
            <a:ext cx="6912768" cy="1844824"/>
          </a:xfrm>
          <a:prstGeom prst="downArrowCallout">
            <a:avLst>
              <a:gd name="adj1" fmla="val 136787"/>
              <a:gd name="adj2" fmla="val 187356"/>
              <a:gd name="adj3" fmla="val 25000"/>
              <a:gd name="adj4" fmla="val 64977"/>
            </a:avLst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611560" y="260648"/>
            <a:ext cx="8229600" cy="582594"/>
          </a:xfrm>
          <a:prstGeom prst="rect">
            <a:avLst/>
          </a:prstGeom>
        </p:spPr>
        <p:txBody>
          <a:bodyPr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Апробация материалов 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Картинки по запросу фоны к слайдам"/>
          <p:cNvPicPr>
            <a:picLocks noChangeAspect="1" noChangeArrowheads="1"/>
          </p:cNvPicPr>
          <p:nvPr/>
        </p:nvPicPr>
        <p:blipFill>
          <a:blip r:embed="rId2" cstate="print"/>
          <a:srcRect t="45712"/>
          <a:stretch>
            <a:fillRect/>
          </a:stretch>
        </p:blipFill>
        <p:spPr bwMode="auto">
          <a:xfrm rot="5400000">
            <a:off x="-2871193" y="2871193"/>
            <a:ext cx="6858001" cy="1115616"/>
          </a:xfrm>
          <a:prstGeom prst="rect">
            <a:avLst/>
          </a:prstGeom>
          <a:noFill/>
        </p:spPr>
      </p:pic>
      <p:pic>
        <p:nvPicPr>
          <p:cNvPr id="7" name="Picture 2" descr="Картинки по запросу фоны к слайдам"/>
          <p:cNvPicPr>
            <a:picLocks noChangeAspect="1" noChangeArrowheads="1"/>
          </p:cNvPicPr>
          <p:nvPr/>
        </p:nvPicPr>
        <p:blipFill>
          <a:blip r:embed="rId2" cstate="print"/>
          <a:srcRect t="94746"/>
          <a:stretch>
            <a:fillRect/>
          </a:stretch>
        </p:blipFill>
        <p:spPr bwMode="auto">
          <a:xfrm rot="5400000" flipV="1">
            <a:off x="5589240" y="3303241"/>
            <a:ext cx="6858001" cy="251521"/>
          </a:xfrm>
          <a:prstGeom prst="rect">
            <a:avLst/>
          </a:prstGeom>
          <a:noFill/>
        </p:spPr>
      </p:pic>
      <p:sp>
        <p:nvSpPr>
          <p:cNvPr id="8" name="Выноска со стрелкой вниз 7"/>
          <p:cNvSpPr/>
          <p:nvPr/>
        </p:nvSpPr>
        <p:spPr>
          <a:xfrm>
            <a:off x="1475656" y="0"/>
            <a:ext cx="6912768" cy="1844824"/>
          </a:xfrm>
          <a:prstGeom prst="downArrowCallout">
            <a:avLst>
              <a:gd name="adj1" fmla="val 113586"/>
              <a:gd name="adj2" fmla="val 187356"/>
              <a:gd name="adj3" fmla="val 25000"/>
              <a:gd name="adj4" fmla="val 64977"/>
            </a:avLst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611560" y="260648"/>
            <a:ext cx="8229600" cy="582594"/>
          </a:xfrm>
          <a:prstGeom prst="rect">
            <a:avLst/>
          </a:prstGeom>
        </p:spPr>
        <p:txBody>
          <a:bodyPr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Учебные дисциплины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357290" y="1928802"/>
            <a:ext cx="727280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русский язык, литература/литературное чтение, английский язык, география/окружающий мир, информатика</a:t>
            </a:r>
            <a:endParaRPr lang="ru-RU" sz="4000" b="1" dirty="0">
              <a:solidFill>
                <a:srgbClr val="FF0000"/>
              </a:solidFill>
              <a:latin typeface="Monotype Corsiva" pitchFamily="66" charset="0"/>
              <a:cs typeface="Times New Roman" pitchFamily="18" charset="0"/>
            </a:endParaRPr>
          </a:p>
        </p:txBody>
      </p:sp>
      <p:pic>
        <p:nvPicPr>
          <p:cNvPr id="10" name="Picture 2" descr="http://book-region.ru/wp-content/uploads/2016/06/336.jpg"/>
          <p:cNvPicPr>
            <a:picLocks noChangeAspect="1" noChangeArrowheads="1"/>
          </p:cNvPicPr>
          <p:nvPr/>
        </p:nvPicPr>
        <p:blipFill>
          <a:blip r:embed="rId3" cstate="print"/>
          <a:srcRect l="11859" t="1482" r="12542"/>
          <a:stretch>
            <a:fillRect/>
          </a:stretch>
        </p:blipFill>
        <p:spPr bwMode="auto">
          <a:xfrm rot="20745544">
            <a:off x="689830" y="4157848"/>
            <a:ext cx="871256" cy="138354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2" name="Picture 4" descr="Картинки по запросу картинки русский язык 5 класс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1088477">
            <a:off x="1278788" y="4987454"/>
            <a:ext cx="893062" cy="143718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3" name="Picture 4" descr="Картинки по запросу картинки литературное чтение 4 класс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272651">
            <a:off x="7600764" y="4625914"/>
            <a:ext cx="978384" cy="15247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Picture 2" descr="Картинки по запросу картинки литература  Курдюмова Т.Ф.5 класс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697189">
            <a:off x="6710173" y="5151770"/>
            <a:ext cx="940418" cy="14650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5" name="Picture 2" descr="Картинки по запросу картинки окружающий мир 4 класс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21145337">
            <a:off x="2328175" y="5238495"/>
            <a:ext cx="805206" cy="12863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6" name="Picture 2" descr="Картинки по запросу картинки география 5 класс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21181122">
            <a:off x="3366221" y="5305029"/>
            <a:ext cx="797272" cy="13667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" name="Picture 2" descr="Картинки по запросу картинки информатика 5 класс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743689">
            <a:off x="5633663" y="5212581"/>
            <a:ext cx="787372" cy="13244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8" name="Picture 2" descr="Картинки по запросу картинки английский язык Форвард 4 класс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429124" y="5233672"/>
            <a:ext cx="928694" cy="14814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Картинки по запросу фоны к слайдам"/>
          <p:cNvPicPr>
            <a:picLocks noChangeAspect="1" noChangeArrowheads="1"/>
          </p:cNvPicPr>
          <p:nvPr/>
        </p:nvPicPr>
        <p:blipFill>
          <a:blip r:embed="rId3" cstate="print"/>
          <a:srcRect t="45712"/>
          <a:stretch>
            <a:fillRect/>
          </a:stretch>
        </p:blipFill>
        <p:spPr bwMode="auto">
          <a:xfrm rot="5400000">
            <a:off x="-2871193" y="2871193"/>
            <a:ext cx="6858001" cy="1115616"/>
          </a:xfrm>
          <a:prstGeom prst="rect">
            <a:avLst/>
          </a:prstGeom>
          <a:noFill/>
        </p:spPr>
      </p:pic>
      <p:pic>
        <p:nvPicPr>
          <p:cNvPr id="7" name="Picture 2" descr="Картинки по запросу фоны к слайдам"/>
          <p:cNvPicPr>
            <a:picLocks noChangeAspect="1" noChangeArrowheads="1"/>
          </p:cNvPicPr>
          <p:nvPr/>
        </p:nvPicPr>
        <p:blipFill>
          <a:blip r:embed="rId3" cstate="print"/>
          <a:srcRect t="94746"/>
          <a:stretch>
            <a:fillRect/>
          </a:stretch>
        </p:blipFill>
        <p:spPr bwMode="auto">
          <a:xfrm rot="5400000" flipV="1">
            <a:off x="5589240" y="3303241"/>
            <a:ext cx="6858001" cy="251521"/>
          </a:xfrm>
          <a:prstGeom prst="rect">
            <a:avLst/>
          </a:prstGeom>
          <a:noFill/>
        </p:spPr>
      </p:pic>
      <p:sp>
        <p:nvSpPr>
          <p:cNvPr id="8" name="Выноска со стрелкой вниз 7"/>
          <p:cNvSpPr/>
          <p:nvPr/>
        </p:nvSpPr>
        <p:spPr>
          <a:xfrm>
            <a:off x="1187624" y="0"/>
            <a:ext cx="7560840" cy="2060848"/>
          </a:xfrm>
          <a:prstGeom prst="downArrowCallout">
            <a:avLst>
              <a:gd name="adj1" fmla="val 85419"/>
              <a:gd name="adj2" fmla="val 183440"/>
              <a:gd name="adj3" fmla="val 30664"/>
              <a:gd name="adj4" fmla="val 64977"/>
            </a:avLst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1000100" y="2000240"/>
            <a:ext cx="7921036" cy="4786346"/>
          </a:xfrm>
          <a:prstGeom prst="rect">
            <a:avLst/>
          </a:prstGeom>
        </p:spPr>
        <p:txBody>
          <a:bodyPr>
            <a:noAutofit/>
          </a:bodyPr>
          <a:lstStyle/>
          <a:p>
            <a:pPr marR="0" lvl="0" indent="-34290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Метапредметный</a:t>
            </a: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результат: </a:t>
            </a: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умение создавать умозаключение.</a:t>
            </a:r>
          </a:p>
          <a:p>
            <a:pPr marR="0" lvl="0" indent="-34290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Конкретизация </a:t>
            </a:r>
            <a:r>
              <a:rPr kumimoji="0" lang="ru-RU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метапредметного</a:t>
            </a: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результата:  </a:t>
            </a: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умение</a:t>
            </a:r>
            <a:r>
              <a:rPr kumimoji="0" lang="ru-RU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создавать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умозаключение дедуктивного типа на основе двух  посылок</a:t>
            </a: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endParaRPr kumimoji="0" lang="ru-RU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R="0" lvl="0" indent="-34290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Цель: </a:t>
            </a: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формирование умений  составлять умозаключения от  общего</a:t>
            </a:r>
            <a:r>
              <a:rPr kumimoji="0" lang="ru-RU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вывода  к  частным  явлениям  (от обобщения к частным фактам).</a:t>
            </a:r>
          </a:p>
          <a:p>
            <a:pPr marR="0" lvl="0" indent="-34290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Возраст:</a:t>
            </a: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9-11 лет/ 4, 5 класс</a:t>
            </a:r>
          </a:p>
          <a:p>
            <a:pPr marR="0" lvl="0" indent="-34290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Учебная дисциплина</a:t>
            </a: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 </a:t>
            </a: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русский язык, литература/литературное</a:t>
            </a:r>
            <a:r>
              <a:rPr kumimoji="0" lang="ru-RU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чтение, английский язык, география/окружающий мир, информатика.</a:t>
            </a:r>
          </a:p>
          <a:p>
            <a:pPr marR="0" lvl="0" indent="-34290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Форма выполнения задания: </a:t>
            </a: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индивидуальная </a:t>
            </a:r>
          </a:p>
          <a:p>
            <a:pPr marR="0" lvl="0" indent="-34290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Время выполнения: </a:t>
            </a:r>
            <a:r>
              <a:rPr kumimoji="0" lang="ru-RU" sz="2200" b="1" i="0" u="none" strike="noStrike" kern="120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2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зависит от количества заданий</a:t>
            </a:r>
            <a:endParaRPr kumimoji="0" lang="ru-RU" sz="2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R="0" lvl="0" indent="-34290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Количество заданий: </a:t>
            </a: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1115616" y="0"/>
            <a:ext cx="7653536" cy="1484784"/>
          </a:xfrm>
          <a:prstGeom prst="rect">
            <a:avLst/>
          </a:prstGeom>
        </p:spPr>
        <p:txBody>
          <a:bodyPr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Описание типовой задачи по теме</a:t>
            </a:r>
            <a:b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«Умозаключение дедуктивного типа на основе двух посылок»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Выноска со стрелкой вниз 6"/>
          <p:cNvSpPr/>
          <p:nvPr/>
        </p:nvSpPr>
        <p:spPr>
          <a:xfrm>
            <a:off x="1187624" y="0"/>
            <a:ext cx="7560840" cy="2060848"/>
          </a:xfrm>
          <a:prstGeom prst="downArrowCallout">
            <a:avLst>
              <a:gd name="adj1" fmla="val 91083"/>
              <a:gd name="adj2" fmla="val 183440"/>
              <a:gd name="adj3" fmla="val 30664"/>
              <a:gd name="adj4" fmla="val 64977"/>
            </a:avLst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Инструкция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2017697"/>
            <a:ext cx="8229600" cy="4840303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Описание задания: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сформулируй высказывание, следующее из содержания данных посылок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Инструкция: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 Прочитай 1 и 2  посылки.   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Рассмотри предложенную схему  высказывания.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 Подумай и сформулируй высказывание, следующее из содержания данных  посылок  по логической схеме.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4) Время на выполнение работы ___ минут.</a:t>
            </a:r>
          </a:p>
          <a:p>
            <a:endParaRPr lang="ru-RU" dirty="0"/>
          </a:p>
        </p:txBody>
      </p:sp>
      <p:pic>
        <p:nvPicPr>
          <p:cNvPr id="5" name="Picture 2" descr="Картинки по запросу фоны к слайдам"/>
          <p:cNvPicPr>
            <a:picLocks noChangeAspect="1" noChangeArrowheads="1"/>
          </p:cNvPicPr>
          <p:nvPr/>
        </p:nvPicPr>
        <p:blipFill>
          <a:blip r:embed="rId2" cstate="print"/>
          <a:srcRect t="45712"/>
          <a:stretch>
            <a:fillRect/>
          </a:stretch>
        </p:blipFill>
        <p:spPr bwMode="auto">
          <a:xfrm rot="5400000">
            <a:off x="-2871193" y="2871193"/>
            <a:ext cx="6858001" cy="1115616"/>
          </a:xfrm>
          <a:prstGeom prst="rect">
            <a:avLst/>
          </a:prstGeom>
          <a:noFill/>
        </p:spPr>
      </p:pic>
      <p:pic>
        <p:nvPicPr>
          <p:cNvPr id="6" name="Picture 2" descr="Картинки по запросу фоны к слайдам"/>
          <p:cNvPicPr>
            <a:picLocks noChangeAspect="1" noChangeArrowheads="1"/>
          </p:cNvPicPr>
          <p:nvPr/>
        </p:nvPicPr>
        <p:blipFill>
          <a:blip r:embed="rId2" cstate="print"/>
          <a:srcRect t="94746"/>
          <a:stretch>
            <a:fillRect/>
          </a:stretch>
        </p:blipFill>
        <p:spPr bwMode="auto">
          <a:xfrm rot="5400000" flipV="1">
            <a:off x="5589240" y="3303241"/>
            <a:ext cx="6858001" cy="2515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Выноска со стрелкой вниз 9"/>
          <p:cNvSpPr/>
          <p:nvPr/>
        </p:nvSpPr>
        <p:spPr>
          <a:xfrm>
            <a:off x="1187624" y="0"/>
            <a:ext cx="7560840" cy="2060848"/>
          </a:xfrm>
          <a:prstGeom prst="downArrowCallout">
            <a:avLst>
              <a:gd name="adj1" fmla="val 91083"/>
              <a:gd name="adj2" fmla="val 183440"/>
              <a:gd name="adj3" fmla="val 30664"/>
              <a:gd name="adj4" fmla="val 64977"/>
            </a:avLst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6064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Построение    умозаключения: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615313"/>
            <a:ext cx="7416824" cy="5126055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5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Схема: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Посылка 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М_____________Р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Посылка 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S______________M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Умозаключение     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__________________________________________________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Например,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М                Р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Посылка 1.            Все птицы имеют оперение.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Посылка 2.            Страус-птица.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Умозаключение: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Страус имеет оперение.</a:t>
            </a:r>
          </a:p>
          <a:p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491880" y="3717032"/>
            <a:ext cx="228601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635896" y="2420888"/>
            <a:ext cx="1785950" cy="10001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" name="Picture 2" descr="Картинки по запросу фоны к слайдам"/>
          <p:cNvPicPr>
            <a:picLocks noChangeAspect="1" noChangeArrowheads="1"/>
          </p:cNvPicPr>
          <p:nvPr/>
        </p:nvPicPr>
        <p:blipFill>
          <a:blip r:embed="rId2" cstate="print"/>
          <a:srcRect t="45712"/>
          <a:stretch>
            <a:fillRect/>
          </a:stretch>
        </p:blipFill>
        <p:spPr bwMode="auto">
          <a:xfrm rot="5400000">
            <a:off x="-2871193" y="2871193"/>
            <a:ext cx="6858001" cy="1115616"/>
          </a:xfrm>
          <a:prstGeom prst="rect">
            <a:avLst/>
          </a:prstGeom>
          <a:noFill/>
        </p:spPr>
      </p:pic>
      <p:pic>
        <p:nvPicPr>
          <p:cNvPr id="8" name="Picture 2" descr="Картинки по запросу фоны к слайдам"/>
          <p:cNvPicPr>
            <a:picLocks noChangeAspect="1" noChangeArrowheads="1"/>
          </p:cNvPicPr>
          <p:nvPr/>
        </p:nvPicPr>
        <p:blipFill>
          <a:blip r:embed="rId2" cstate="print"/>
          <a:srcRect t="94746"/>
          <a:stretch>
            <a:fillRect/>
          </a:stretch>
        </p:blipFill>
        <p:spPr bwMode="auto">
          <a:xfrm rot="5400000" flipV="1">
            <a:off x="5589240" y="3303241"/>
            <a:ext cx="6858001" cy="2515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propowerpoint.ru/wp-content/uploads/2013/01/OrangSlaidMin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6" name="Picture 2" descr="Картинки по запросу картинки звёздочк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3789040"/>
            <a:ext cx="2619672" cy="261967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algn="ctr">
              <a:buNone/>
            </a:pPr>
            <a:r>
              <a:rPr lang="ru-RU" sz="5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Примеры создания типовых задач по предметам апробации</a:t>
            </a:r>
            <a:endParaRPr lang="ru-RU" sz="5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http://propowerpoint.ru/wp-content/uploads/2013/01/OrangSlaidMini.jpg"/>
          <p:cNvPicPr>
            <a:picLocks noChangeAspect="1" noChangeArrowheads="1"/>
          </p:cNvPicPr>
          <p:nvPr/>
        </p:nvPicPr>
        <p:blipFill>
          <a:blip r:embed="rId2" cstate="print"/>
          <a:srcRect t="96199" r="18259" b="554"/>
          <a:stretch>
            <a:fillRect/>
          </a:stretch>
        </p:blipFill>
        <p:spPr bwMode="auto">
          <a:xfrm>
            <a:off x="360040" y="6597352"/>
            <a:ext cx="8748464" cy="2606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02" name="Picture 2" descr="http://propowerpoint.ru/wp-content/uploads/2013/01/OrangSlaidMin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1259632" y="260648"/>
            <a:ext cx="7416824" cy="10081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7030A0"/>
            </a:solidFill>
          </a:ln>
        </p:spPr>
        <p:txBody>
          <a:bodyPr vert="horz" lIns="91440" tIns="45720" rIns="91440" bIns="45720" rtlCol="0" anchor="ctr">
            <a:normAutofit fontScale="6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Примеры использования типовой задачи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на уроках русского языка</a:t>
            </a:r>
            <a:endParaRPr kumimoji="0" lang="ru-RU" sz="31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Выноска со стрелкой вниз 7"/>
          <p:cNvSpPr/>
          <p:nvPr/>
        </p:nvSpPr>
        <p:spPr>
          <a:xfrm>
            <a:off x="1691680" y="1412776"/>
            <a:ext cx="6624736" cy="1008112"/>
          </a:xfrm>
          <a:prstGeom prst="downArrowCallout">
            <a:avLst/>
          </a:prstGeom>
          <a:gradFill flip="none" rotWithShape="1">
            <a:gsLst>
              <a:gs pos="0">
                <a:srgbClr val="FFC000"/>
              </a:gs>
              <a:gs pos="45000">
                <a:schemeClr val="accent6">
                  <a:lumMod val="75000"/>
                </a:schemeClr>
              </a:gs>
              <a:gs pos="70000">
                <a:srgbClr val="FF0300"/>
              </a:gs>
              <a:gs pos="100000">
                <a:srgbClr val="4D0808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763688" y="1352962"/>
            <a:ext cx="61926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Тема урока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07096" y="2276872"/>
            <a:ext cx="81369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 Имя существительное»</a:t>
            </a:r>
            <a:endParaRPr lang="ru-RU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83568" y="3356992"/>
            <a:ext cx="496855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Форма выполнения задания: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индивидуальная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Описание задания: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сформулируй высказывание, следующее из содержания данных посылок.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Инструкция: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Прочитай 1 и 2  посылки   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Рассмотри предложенную схему  высказывания.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Подумай и сформулируй высказывание, следующее из содержания данных посылок  по логической схеме.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одержимое 2"/>
          <p:cNvSpPr txBox="1">
            <a:spLocks/>
          </p:cNvSpPr>
          <p:nvPr/>
        </p:nvSpPr>
        <p:spPr>
          <a:xfrm>
            <a:off x="5652120" y="3645024"/>
            <a:ext cx="3168352" cy="237626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96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Схема: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7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Посылка 1         М_______Р</a:t>
            </a: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342900" lvl="0" indent="-342900">
              <a:lnSpc>
                <a:spcPct val="120000"/>
              </a:lnSpc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 Посылка 2        </a:t>
            </a:r>
            <a:r>
              <a:rPr kumimoji="0" lang="ru-RU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 _______M</a:t>
            </a: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     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kumimoji="0" lang="ru-RU" sz="7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мозаключение</a:t>
            </a:r>
            <a:r>
              <a:rPr kumimoji="0" lang="ru-RU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</a:t>
            </a: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</a:t>
            </a:r>
            <a:r>
              <a:rPr kumimoji="0" lang="ru-RU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______</a:t>
            </a: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</a:t>
            </a:r>
            <a:endParaRPr kumimoji="0" lang="ru-RU" sz="7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7452320" y="4725144"/>
            <a:ext cx="792088" cy="432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2" descr="http://propowerpoint.ru/wp-content/uploads/2013/01/OrangSlaidMini.jpg"/>
          <p:cNvPicPr>
            <a:picLocks noChangeAspect="1" noChangeArrowheads="1"/>
          </p:cNvPicPr>
          <p:nvPr/>
        </p:nvPicPr>
        <p:blipFill>
          <a:blip r:embed="rId2" cstate="print"/>
          <a:srcRect t="96199" r="18259" b="554"/>
          <a:stretch>
            <a:fillRect/>
          </a:stretch>
        </p:blipFill>
        <p:spPr bwMode="auto">
          <a:xfrm>
            <a:off x="360040" y="6597352"/>
            <a:ext cx="8748464" cy="2606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02" name="Picture 2" descr="http://propowerpoint.ru/wp-content/uploads/2013/01/OrangSlaidMin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1259632" y="260648"/>
            <a:ext cx="7416824" cy="10081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7030A0"/>
            </a:solidFill>
          </a:ln>
        </p:spPr>
        <p:txBody>
          <a:bodyPr vert="horz" lIns="91440" tIns="45720" rIns="91440" bIns="45720" rtlCol="0" anchor="ctr">
            <a:normAutofit fontScale="6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Примеры использования типовой задачи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на уроках русского языка</a:t>
            </a:r>
            <a:endParaRPr kumimoji="0" lang="ru-RU" sz="31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Выноска со стрелкой вниз 7"/>
          <p:cNvSpPr/>
          <p:nvPr/>
        </p:nvSpPr>
        <p:spPr>
          <a:xfrm>
            <a:off x="1691680" y="1412776"/>
            <a:ext cx="6624736" cy="1008112"/>
          </a:xfrm>
          <a:prstGeom prst="downArrowCallout">
            <a:avLst/>
          </a:prstGeom>
          <a:gradFill flip="none" rotWithShape="1">
            <a:gsLst>
              <a:gs pos="0">
                <a:srgbClr val="FFC000"/>
              </a:gs>
              <a:gs pos="45000">
                <a:schemeClr val="accent6">
                  <a:lumMod val="75000"/>
                </a:schemeClr>
              </a:gs>
              <a:gs pos="70000">
                <a:srgbClr val="FF0300"/>
              </a:gs>
              <a:gs pos="100000">
                <a:srgbClr val="4D0808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763688" y="1352962"/>
            <a:ext cx="61926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Тема урока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07096" y="2276872"/>
            <a:ext cx="81369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«Имя существительное»</a:t>
            </a:r>
            <a:endParaRPr lang="ru-RU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Картинки по запросу картинки звёздочк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3861048"/>
            <a:ext cx="2619672" cy="2619672"/>
          </a:xfrm>
          <a:prstGeom prst="rect">
            <a:avLst/>
          </a:prstGeom>
          <a:noFill/>
        </p:spPr>
      </p:pic>
      <p:pic>
        <p:nvPicPr>
          <p:cNvPr id="15" name="Picture 2" descr="http://propowerpoint.ru/wp-content/uploads/2013/01/OrangSlaidMini.jpg"/>
          <p:cNvPicPr>
            <a:picLocks noChangeAspect="1" noChangeArrowheads="1"/>
          </p:cNvPicPr>
          <p:nvPr/>
        </p:nvPicPr>
        <p:blipFill>
          <a:blip r:embed="rId2" cstate="print"/>
          <a:srcRect t="96199" r="18259" b="554"/>
          <a:stretch>
            <a:fillRect/>
          </a:stretch>
        </p:blipFill>
        <p:spPr bwMode="auto">
          <a:xfrm>
            <a:off x="360040" y="6597352"/>
            <a:ext cx="8748464" cy="260648"/>
          </a:xfrm>
          <a:prstGeom prst="rect">
            <a:avLst/>
          </a:prstGeom>
          <a:noFill/>
        </p:spPr>
      </p:pic>
      <p:sp>
        <p:nvSpPr>
          <p:cNvPr id="62465" name="Rectangle 1"/>
          <p:cNvSpPr>
            <a:spLocks noChangeArrowheads="1"/>
          </p:cNvSpPr>
          <p:nvPr/>
        </p:nvSpPr>
        <p:spPr bwMode="auto">
          <a:xfrm>
            <a:off x="467544" y="3141549"/>
            <a:ext cx="8676456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Все имена собственные пишутся с заглавной буквы.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Все названия городов – имена собственные.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Значит, ________________________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02" name="Picture 2" descr="http://propowerpoint.ru/wp-content/uploads/2013/01/OrangSlaidMin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1259632" y="260648"/>
            <a:ext cx="7416824" cy="10081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7030A0"/>
            </a:solidFill>
          </a:ln>
        </p:spPr>
        <p:txBody>
          <a:bodyPr vert="horz" lIns="91440" tIns="45720" rIns="91440" bIns="45720" rtlCol="0" anchor="ctr">
            <a:normAutofit fontScale="6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Примеры использования типовой задачи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на уроках информатики</a:t>
            </a:r>
            <a:endParaRPr kumimoji="0" lang="ru-RU" sz="31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Выноска со стрелкой вниз 7"/>
          <p:cNvSpPr/>
          <p:nvPr/>
        </p:nvSpPr>
        <p:spPr>
          <a:xfrm>
            <a:off x="1691680" y="1412776"/>
            <a:ext cx="6624736" cy="1008112"/>
          </a:xfrm>
          <a:prstGeom prst="downArrowCallout">
            <a:avLst/>
          </a:prstGeom>
          <a:gradFill flip="none" rotWithShape="1">
            <a:gsLst>
              <a:gs pos="0">
                <a:srgbClr val="FFC000"/>
              </a:gs>
              <a:gs pos="45000">
                <a:schemeClr val="accent6">
                  <a:lumMod val="75000"/>
                </a:schemeClr>
              </a:gs>
              <a:gs pos="70000">
                <a:srgbClr val="FF0300"/>
              </a:gs>
              <a:gs pos="100000">
                <a:srgbClr val="4D0808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763688" y="1352962"/>
            <a:ext cx="61926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Тема урока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19064" y="2340169"/>
            <a:ext cx="84249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«Информатика и информация»</a:t>
            </a:r>
            <a:endParaRPr lang="ru-RU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83568" y="3356992"/>
            <a:ext cx="496855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Форма выполнения задания: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индивидуальная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Описание задания: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сформулируй высказывание, следующее из содержания данных посылок.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Инструкция: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Прочитай 1 и 2  посылки   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Рассмотри предложенную схему  высказывания.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Подумай и сформулируй высказывание, следующее из содержания данных посылок  по логической схеме.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одержимое 2"/>
          <p:cNvSpPr txBox="1">
            <a:spLocks/>
          </p:cNvSpPr>
          <p:nvPr/>
        </p:nvSpPr>
        <p:spPr>
          <a:xfrm>
            <a:off x="5652120" y="3645024"/>
            <a:ext cx="3168352" cy="237626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96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Схема: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7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Посылка 1         М_______Р</a:t>
            </a: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342900" lvl="0" indent="-342900">
              <a:lnSpc>
                <a:spcPct val="120000"/>
              </a:lnSpc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 Посылка 2        </a:t>
            </a:r>
            <a:r>
              <a:rPr kumimoji="0" lang="ru-RU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 _______M</a:t>
            </a: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     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kumimoji="0" lang="ru-RU" sz="7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мозаключение</a:t>
            </a:r>
            <a:r>
              <a:rPr kumimoji="0" lang="ru-RU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</a:t>
            </a: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</a:t>
            </a:r>
            <a:r>
              <a:rPr kumimoji="0" lang="ru-RU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______</a:t>
            </a: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</a:t>
            </a:r>
            <a:endParaRPr kumimoji="0" lang="ru-RU" sz="7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7452320" y="4725144"/>
            <a:ext cx="792088" cy="432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02" name="Picture 2" descr="http://propowerpoint.ru/wp-content/uploads/2013/01/OrangSlaidMin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1259632" y="260648"/>
            <a:ext cx="7416824" cy="10081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7030A0"/>
            </a:solidFill>
          </a:ln>
        </p:spPr>
        <p:txBody>
          <a:bodyPr vert="horz" lIns="91440" tIns="45720" rIns="91440" bIns="45720" rtlCol="0" anchor="ctr">
            <a:normAutofit fontScale="6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Примеры использования типовой задачи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на уроках информатики</a:t>
            </a:r>
            <a:endParaRPr kumimoji="0" lang="ru-RU" sz="31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Выноска со стрелкой вниз 7"/>
          <p:cNvSpPr/>
          <p:nvPr/>
        </p:nvSpPr>
        <p:spPr>
          <a:xfrm>
            <a:off x="1691680" y="1412776"/>
            <a:ext cx="6624736" cy="1008112"/>
          </a:xfrm>
          <a:prstGeom prst="downArrowCallout">
            <a:avLst/>
          </a:prstGeom>
          <a:gradFill flip="none" rotWithShape="1">
            <a:gsLst>
              <a:gs pos="0">
                <a:srgbClr val="FFC000"/>
              </a:gs>
              <a:gs pos="45000">
                <a:schemeClr val="accent6">
                  <a:lumMod val="75000"/>
                </a:schemeClr>
              </a:gs>
              <a:gs pos="70000">
                <a:srgbClr val="FF0300"/>
              </a:gs>
              <a:gs pos="100000">
                <a:srgbClr val="4D0808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763688" y="1352962"/>
            <a:ext cx="61926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Тема урока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Картинки по запросу картинки звёздочк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4365104"/>
            <a:ext cx="2187624" cy="2187624"/>
          </a:xfrm>
          <a:prstGeom prst="rect">
            <a:avLst/>
          </a:prstGeom>
          <a:noFill/>
        </p:spPr>
      </p:pic>
      <p:pic>
        <p:nvPicPr>
          <p:cNvPr id="15" name="Picture 2" descr="http://propowerpoint.ru/wp-content/uploads/2013/01/OrangSlaidMini.jpg"/>
          <p:cNvPicPr>
            <a:picLocks noChangeAspect="1" noChangeArrowheads="1"/>
          </p:cNvPicPr>
          <p:nvPr/>
        </p:nvPicPr>
        <p:blipFill>
          <a:blip r:embed="rId2" cstate="print"/>
          <a:srcRect t="96199" r="18259" b="554"/>
          <a:stretch>
            <a:fillRect/>
          </a:stretch>
        </p:blipFill>
        <p:spPr bwMode="auto">
          <a:xfrm>
            <a:off x="360040" y="6597352"/>
            <a:ext cx="8748464" cy="260648"/>
          </a:xfrm>
          <a:prstGeom prst="rect">
            <a:avLst/>
          </a:prstGeom>
          <a:noFill/>
        </p:spPr>
      </p:pic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683568" y="3304730"/>
            <a:ext cx="8064896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Все органы чувств – информационные каналы человека.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Зрение – орган чувств. 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Значит, ___________________________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19064" y="2340169"/>
            <a:ext cx="84249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«Информатика и информация»</a:t>
            </a:r>
            <a:endParaRPr lang="ru-RU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Выноска со стрелкой вниз 8"/>
          <p:cNvSpPr/>
          <p:nvPr/>
        </p:nvSpPr>
        <p:spPr>
          <a:xfrm>
            <a:off x="1475656" y="0"/>
            <a:ext cx="6912768" cy="2204864"/>
          </a:xfrm>
          <a:prstGeom prst="downArrowCallout">
            <a:avLst>
              <a:gd name="adj1" fmla="val 102650"/>
              <a:gd name="adj2" fmla="val 156762"/>
              <a:gd name="adj3" fmla="val 25000"/>
              <a:gd name="adj4" fmla="val 64977"/>
            </a:avLst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4" name="Picture 2" descr="Картинки по запросу фоны к слайдам"/>
          <p:cNvPicPr>
            <a:picLocks noChangeAspect="1" noChangeArrowheads="1"/>
          </p:cNvPicPr>
          <p:nvPr/>
        </p:nvPicPr>
        <p:blipFill>
          <a:blip r:embed="rId2" cstate="print"/>
          <a:srcRect t="45712"/>
          <a:stretch>
            <a:fillRect/>
          </a:stretch>
        </p:blipFill>
        <p:spPr bwMode="auto">
          <a:xfrm rot="5400000">
            <a:off x="-2871193" y="2871193"/>
            <a:ext cx="6858001" cy="11156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844824"/>
            <a:ext cx="7772400" cy="3888432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участник  краевого проекта </a:t>
            </a:r>
            <a:r>
              <a:rPr lang="ru-RU" sz="3600" b="1" dirty="0" smtClean="0">
                <a:solidFill>
                  <a:srgbClr val="FF0000"/>
                </a:solidFill>
                <a:latin typeface="Comic Sans MS" pitchFamily="66" charset="0"/>
                <a:cs typeface="Arial" pitchFamily="34" charset="0"/>
              </a:rPr>
              <a:t>«Разработка и апробация  типовых задач применения универсальных учебных действий»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Руководители проекта: </a:t>
            </a:r>
            <a:r>
              <a:rPr lang="ru-RU" sz="31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Аверина</a:t>
            </a:r>
            <a:r>
              <a:rPr lang="ru-RU" sz="3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С. С., </a:t>
            </a:r>
            <a:r>
              <a:rPr lang="ru-RU" sz="31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Коротаева</a:t>
            </a:r>
            <a:r>
              <a:rPr lang="ru-RU" sz="3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Т.В., </a:t>
            </a:r>
            <a:br>
              <a:rPr lang="ru-RU" sz="3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старшие научные сотрудники ИРО ПК.</a:t>
            </a:r>
            <a:endParaRPr lang="ru-RU" sz="31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63688" y="260648"/>
            <a:ext cx="6400800" cy="1224136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МАОУ СОШ №12 г. Березники Пермского края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Картинки по запросу фоны к слайдам"/>
          <p:cNvPicPr>
            <a:picLocks noChangeAspect="1" noChangeArrowheads="1"/>
          </p:cNvPicPr>
          <p:nvPr/>
        </p:nvPicPr>
        <p:blipFill>
          <a:blip r:embed="rId2" cstate="print"/>
          <a:srcRect t="94746"/>
          <a:stretch>
            <a:fillRect/>
          </a:stretch>
        </p:blipFill>
        <p:spPr bwMode="auto">
          <a:xfrm rot="5400000" flipV="1">
            <a:off x="5589240" y="3303241"/>
            <a:ext cx="6858001" cy="251521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779912" y="6165304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 ноября 2016 года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02" name="Picture 2" descr="http://propowerpoint.ru/wp-content/uploads/2013/01/OrangSlaidMin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1259632" y="260648"/>
            <a:ext cx="7416824" cy="10081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7030A0"/>
            </a:solidFill>
          </a:ln>
        </p:spPr>
        <p:txBody>
          <a:bodyPr vert="horz" lIns="91440" tIns="45720" rIns="91440" bIns="45720" rtlCol="0" anchor="ctr">
            <a:normAutofit fontScale="6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Примеры использования типовой задачи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на уроках географии</a:t>
            </a:r>
            <a:endParaRPr kumimoji="0" lang="ru-RU" sz="31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Выноска со стрелкой вниз 7"/>
          <p:cNvSpPr/>
          <p:nvPr/>
        </p:nvSpPr>
        <p:spPr>
          <a:xfrm>
            <a:off x="1691680" y="1412776"/>
            <a:ext cx="6624736" cy="1008112"/>
          </a:xfrm>
          <a:prstGeom prst="downArrowCallout">
            <a:avLst/>
          </a:prstGeom>
          <a:gradFill flip="none" rotWithShape="1">
            <a:gsLst>
              <a:gs pos="0">
                <a:srgbClr val="FFC000"/>
              </a:gs>
              <a:gs pos="45000">
                <a:schemeClr val="accent6">
                  <a:lumMod val="75000"/>
                </a:schemeClr>
              </a:gs>
              <a:gs pos="70000">
                <a:srgbClr val="FF0300"/>
              </a:gs>
              <a:gs pos="100000">
                <a:srgbClr val="4D0808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763688" y="1352962"/>
            <a:ext cx="61926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Тема урока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19064" y="2340169"/>
            <a:ext cx="84249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«География – одна из наук на планете Земля »</a:t>
            </a:r>
            <a:endParaRPr lang="ru-RU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83568" y="3356992"/>
            <a:ext cx="496855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Форма выполнения задания: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индивидуальная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Описание задания: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сформулируй высказывание, следующее из содержания данных посылок.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Инструкция: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Прочитай 1 и 2  посылки   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Рассмотри предложенную схему  высказывания.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Подумай и сформулируй высказывание, следующее из содержания данных посылок  по логической схеме.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одержимое 2"/>
          <p:cNvSpPr txBox="1">
            <a:spLocks/>
          </p:cNvSpPr>
          <p:nvPr/>
        </p:nvSpPr>
        <p:spPr>
          <a:xfrm>
            <a:off x="5652120" y="3645024"/>
            <a:ext cx="3168352" cy="237626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96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Схема: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7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Посылка 1         М_______Р</a:t>
            </a: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342900" lvl="0" indent="-342900">
              <a:lnSpc>
                <a:spcPct val="120000"/>
              </a:lnSpc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 Посылка 2        </a:t>
            </a:r>
            <a:r>
              <a:rPr kumimoji="0" lang="ru-RU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 _______M</a:t>
            </a: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     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kumimoji="0" lang="ru-RU" sz="7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мозаключение</a:t>
            </a:r>
            <a:r>
              <a:rPr kumimoji="0" lang="ru-RU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</a:t>
            </a: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</a:t>
            </a:r>
            <a:r>
              <a:rPr kumimoji="0" lang="ru-RU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______</a:t>
            </a: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</a:t>
            </a:r>
            <a:endParaRPr kumimoji="0" lang="ru-RU" sz="7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7452320" y="4725144"/>
            <a:ext cx="792088" cy="432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02" name="Picture 2" descr="http://propowerpoint.ru/wp-content/uploads/2013/01/OrangSlaidMin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1259632" y="260648"/>
            <a:ext cx="7416824" cy="10081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7030A0"/>
            </a:solidFill>
          </a:ln>
        </p:spPr>
        <p:txBody>
          <a:bodyPr vert="horz" lIns="91440" tIns="45720" rIns="91440" bIns="45720" rtlCol="0" anchor="ctr">
            <a:normAutofit fontScale="6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Примеры использования типовой задачи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на уроках географии</a:t>
            </a:r>
            <a:endParaRPr kumimoji="0" lang="ru-RU" sz="31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Выноска со стрелкой вниз 7"/>
          <p:cNvSpPr/>
          <p:nvPr/>
        </p:nvSpPr>
        <p:spPr>
          <a:xfrm>
            <a:off x="1691680" y="1412776"/>
            <a:ext cx="6624736" cy="1008112"/>
          </a:xfrm>
          <a:prstGeom prst="downArrowCallout">
            <a:avLst/>
          </a:prstGeom>
          <a:gradFill flip="none" rotWithShape="1">
            <a:gsLst>
              <a:gs pos="0">
                <a:srgbClr val="FFC000"/>
              </a:gs>
              <a:gs pos="45000">
                <a:schemeClr val="accent6">
                  <a:lumMod val="75000"/>
                </a:schemeClr>
              </a:gs>
              <a:gs pos="70000">
                <a:srgbClr val="FF0300"/>
              </a:gs>
              <a:gs pos="100000">
                <a:srgbClr val="4D0808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763688" y="1352962"/>
            <a:ext cx="61926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Тема урока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Картинки по запросу картинки звёздочк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4365104"/>
            <a:ext cx="2187624" cy="2187624"/>
          </a:xfrm>
          <a:prstGeom prst="rect">
            <a:avLst/>
          </a:prstGeom>
          <a:noFill/>
        </p:spPr>
      </p:pic>
      <p:pic>
        <p:nvPicPr>
          <p:cNvPr id="15" name="Picture 2" descr="http://propowerpoint.ru/wp-content/uploads/2013/01/OrangSlaidMini.jpg"/>
          <p:cNvPicPr>
            <a:picLocks noChangeAspect="1" noChangeArrowheads="1"/>
          </p:cNvPicPr>
          <p:nvPr/>
        </p:nvPicPr>
        <p:blipFill>
          <a:blip r:embed="rId2" cstate="print"/>
          <a:srcRect t="96199" r="18259" b="554"/>
          <a:stretch>
            <a:fillRect/>
          </a:stretch>
        </p:blipFill>
        <p:spPr bwMode="auto">
          <a:xfrm>
            <a:off x="360040" y="6597352"/>
            <a:ext cx="8748464" cy="260648"/>
          </a:xfrm>
          <a:prstGeom prst="rect">
            <a:avLst/>
          </a:prstGeom>
          <a:noFill/>
        </p:spPr>
      </p:pic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683568" y="3140968"/>
            <a:ext cx="8064896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1.Природой созданы  моря, вулканы, горы, острова и т.д.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2.География изучает объекты, созданные природой.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Значит, _______________________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19064" y="2340169"/>
            <a:ext cx="84249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«География – одна из наук на планете Земля »</a:t>
            </a:r>
            <a:endParaRPr lang="ru-RU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02" name="Picture 2" descr="http://propowerpoint.ru/wp-content/uploads/2013/01/OrangSlaidMin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1259632" y="260648"/>
            <a:ext cx="7416824" cy="10081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7030A0"/>
            </a:solidFill>
          </a:ln>
        </p:spPr>
        <p:txBody>
          <a:bodyPr vert="horz" lIns="91440" tIns="45720" rIns="91440" bIns="45720" rtlCol="0" anchor="ctr">
            <a:normAutofit fontScale="6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Примеры использования типовой задачи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на уроках литературного чтения</a:t>
            </a:r>
            <a:endParaRPr kumimoji="0" lang="ru-RU" sz="31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Выноска со стрелкой вниз 7"/>
          <p:cNvSpPr/>
          <p:nvPr/>
        </p:nvSpPr>
        <p:spPr>
          <a:xfrm>
            <a:off x="1691680" y="1412776"/>
            <a:ext cx="6624736" cy="1008112"/>
          </a:xfrm>
          <a:prstGeom prst="downArrowCallout">
            <a:avLst/>
          </a:prstGeom>
          <a:gradFill flip="none" rotWithShape="1">
            <a:gsLst>
              <a:gs pos="0">
                <a:srgbClr val="FFC000"/>
              </a:gs>
              <a:gs pos="45000">
                <a:schemeClr val="accent6">
                  <a:lumMod val="75000"/>
                </a:schemeClr>
              </a:gs>
              <a:gs pos="70000">
                <a:srgbClr val="FF0300"/>
              </a:gs>
              <a:gs pos="100000">
                <a:srgbClr val="4D0808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763688" y="1352962"/>
            <a:ext cx="61926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Тема урока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19064" y="2340169"/>
            <a:ext cx="84249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Е.С. Велтистов «Приключения Электроника»</a:t>
            </a:r>
            <a:endParaRPr lang="ru-RU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83568" y="3356992"/>
            <a:ext cx="496855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Форма выполнения задания: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индивидуальная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Описание задания: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сформулируй высказывание, следующее из содержания данных посылок.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Инструкция: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Прочитай 1 и 2  посылки   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Рассмотри предложенную схему  высказывания.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Подумай и сформулируй высказывание, следующее из содержания данных посылок  по логической схеме.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одержимое 2"/>
          <p:cNvSpPr txBox="1">
            <a:spLocks/>
          </p:cNvSpPr>
          <p:nvPr/>
        </p:nvSpPr>
        <p:spPr>
          <a:xfrm>
            <a:off x="5652120" y="3645024"/>
            <a:ext cx="3168352" cy="237626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96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Схема: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7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Посылка 1         М_______Р</a:t>
            </a: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342900" lvl="0" indent="-342900">
              <a:lnSpc>
                <a:spcPct val="120000"/>
              </a:lnSpc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 Посылка 2        </a:t>
            </a:r>
            <a:r>
              <a:rPr kumimoji="0" lang="ru-RU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 _______M</a:t>
            </a: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     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kumimoji="0" lang="ru-RU" sz="7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мозаключение</a:t>
            </a:r>
            <a:r>
              <a:rPr kumimoji="0" lang="ru-RU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</a:t>
            </a: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</a:t>
            </a:r>
            <a:r>
              <a:rPr kumimoji="0" lang="ru-RU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______</a:t>
            </a: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</a:t>
            </a:r>
            <a:endParaRPr kumimoji="0" lang="ru-RU" sz="7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7452320" y="4725144"/>
            <a:ext cx="792088" cy="432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02" name="Picture 2" descr="http://propowerpoint.ru/wp-content/uploads/2013/01/OrangSlaidMin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1259632" y="260648"/>
            <a:ext cx="7416824" cy="10081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7030A0"/>
            </a:solidFill>
          </a:ln>
        </p:spPr>
        <p:txBody>
          <a:bodyPr vert="horz" lIns="91440" tIns="45720" rIns="91440" bIns="45720" rtlCol="0" anchor="ctr">
            <a:normAutofit fontScale="6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Примеры использования типовой задачи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на уроках литературного</a:t>
            </a:r>
            <a:r>
              <a:rPr kumimoji="0" lang="ru-RU" sz="4400" b="1" i="0" u="none" strike="noStrike" kern="120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чтения</a:t>
            </a:r>
            <a:endParaRPr kumimoji="0" lang="ru-RU" sz="31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Выноска со стрелкой вниз 7"/>
          <p:cNvSpPr/>
          <p:nvPr/>
        </p:nvSpPr>
        <p:spPr>
          <a:xfrm>
            <a:off x="1691680" y="1412776"/>
            <a:ext cx="6624736" cy="1008112"/>
          </a:xfrm>
          <a:prstGeom prst="downArrowCallout">
            <a:avLst/>
          </a:prstGeom>
          <a:gradFill flip="none" rotWithShape="1">
            <a:gsLst>
              <a:gs pos="0">
                <a:srgbClr val="FFC000"/>
              </a:gs>
              <a:gs pos="45000">
                <a:schemeClr val="accent6">
                  <a:lumMod val="75000"/>
                </a:schemeClr>
              </a:gs>
              <a:gs pos="70000">
                <a:srgbClr val="FF0300"/>
              </a:gs>
              <a:gs pos="100000">
                <a:srgbClr val="4D0808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763688" y="1352962"/>
            <a:ext cx="61926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Тема урока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Картинки по запросу картинки звёздочк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4365104"/>
            <a:ext cx="2187624" cy="2187624"/>
          </a:xfrm>
          <a:prstGeom prst="rect">
            <a:avLst/>
          </a:prstGeom>
          <a:noFill/>
        </p:spPr>
      </p:pic>
      <p:pic>
        <p:nvPicPr>
          <p:cNvPr id="15" name="Picture 2" descr="http://propowerpoint.ru/wp-content/uploads/2013/01/OrangSlaidMini.jpg"/>
          <p:cNvPicPr>
            <a:picLocks noChangeAspect="1" noChangeArrowheads="1"/>
          </p:cNvPicPr>
          <p:nvPr/>
        </p:nvPicPr>
        <p:blipFill>
          <a:blip r:embed="rId2" cstate="print"/>
          <a:srcRect t="96199" r="18259" b="554"/>
          <a:stretch>
            <a:fillRect/>
          </a:stretch>
        </p:blipFill>
        <p:spPr bwMode="auto">
          <a:xfrm>
            <a:off x="360040" y="6597352"/>
            <a:ext cx="8748464" cy="260648"/>
          </a:xfrm>
          <a:prstGeom prst="rect">
            <a:avLst/>
          </a:prstGeom>
          <a:noFill/>
        </p:spPr>
      </p:pic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683568" y="2926106"/>
            <a:ext cx="8064896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 Фантастический рассказ – это произведение, созданное воображением писателя-фантаста. 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 «Приключения Электроника» – фантастический рассказ Е.С. Велтистова .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Значит, _________________________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19064" y="2340169"/>
            <a:ext cx="84249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Е.С. Велтистов «Приключения Электроника»</a:t>
            </a:r>
            <a:endParaRPr lang="ru-RU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Выноска со стрелкой вниз 9"/>
          <p:cNvSpPr/>
          <p:nvPr/>
        </p:nvSpPr>
        <p:spPr>
          <a:xfrm>
            <a:off x="1187624" y="0"/>
            <a:ext cx="7560840" cy="2060848"/>
          </a:xfrm>
          <a:prstGeom prst="downArrowCallout">
            <a:avLst>
              <a:gd name="adj1" fmla="val 91083"/>
              <a:gd name="adj2" fmla="val 183440"/>
              <a:gd name="adj3" fmla="val 30664"/>
              <a:gd name="adj4" fmla="val 64977"/>
            </a:avLst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14400" y="260350"/>
            <a:ext cx="8229600" cy="725488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Итог участия в краевом проекте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Картинки по запросу фоны к слайдам"/>
          <p:cNvPicPr>
            <a:picLocks noChangeAspect="1" noChangeArrowheads="1"/>
          </p:cNvPicPr>
          <p:nvPr/>
        </p:nvPicPr>
        <p:blipFill>
          <a:blip r:embed="rId2" cstate="print"/>
          <a:srcRect t="45712"/>
          <a:stretch>
            <a:fillRect/>
          </a:stretch>
        </p:blipFill>
        <p:spPr bwMode="auto">
          <a:xfrm rot="5400000">
            <a:off x="-2871193" y="2871193"/>
            <a:ext cx="6858001" cy="1115616"/>
          </a:xfrm>
          <a:prstGeom prst="rect">
            <a:avLst/>
          </a:prstGeom>
          <a:noFill/>
        </p:spPr>
      </p:pic>
      <p:pic>
        <p:nvPicPr>
          <p:cNvPr id="8" name="Picture 2" descr="Картинки по запросу фоны к слайдам"/>
          <p:cNvPicPr>
            <a:picLocks noChangeAspect="1" noChangeArrowheads="1"/>
          </p:cNvPicPr>
          <p:nvPr/>
        </p:nvPicPr>
        <p:blipFill>
          <a:blip r:embed="rId2" cstate="print"/>
          <a:srcRect t="94746"/>
          <a:stretch>
            <a:fillRect/>
          </a:stretch>
        </p:blipFill>
        <p:spPr bwMode="auto">
          <a:xfrm rot="5400000" flipV="1">
            <a:off x="5589240" y="3303241"/>
            <a:ext cx="6858001" cy="251521"/>
          </a:xfrm>
          <a:prstGeom prst="rect">
            <a:avLst/>
          </a:prstGeom>
          <a:noFill/>
        </p:spPr>
      </p:pic>
      <p:sp>
        <p:nvSpPr>
          <p:cNvPr id="12" name="12-конечная звезда 11"/>
          <p:cNvSpPr/>
          <p:nvPr/>
        </p:nvSpPr>
        <p:spPr>
          <a:xfrm>
            <a:off x="2928926" y="2214554"/>
            <a:ext cx="4786346" cy="4214842"/>
          </a:xfrm>
          <a:prstGeom prst="star12">
            <a:avLst>
              <a:gd name="adj" fmla="val 43050"/>
            </a:avLst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44450" cmpd="thickThin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3857620" y="3143248"/>
            <a:ext cx="292895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Разработан банк типовых задач из </a:t>
            </a:r>
          </a:p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35 заданий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52" y="2714620"/>
            <a:ext cx="1714512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Выноска со стрелкой вниз 9"/>
          <p:cNvSpPr/>
          <p:nvPr/>
        </p:nvSpPr>
        <p:spPr>
          <a:xfrm>
            <a:off x="1187624" y="0"/>
            <a:ext cx="7560840" cy="2060848"/>
          </a:xfrm>
          <a:prstGeom prst="downArrowCallout">
            <a:avLst>
              <a:gd name="adj1" fmla="val 91083"/>
              <a:gd name="adj2" fmla="val 183440"/>
              <a:gd name="adj3" fmla="val 30664"/>
              <a:gd name="adj4" fmla="val 64977"/>
            </a:avLst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14400" y="260350"/>
            <a:ext cx="8229600" cy="725488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Критерии оценивания КМ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Картинки по запросу фоны к слайдам"/>
          <p:cNvPicPr>
            <a:picLocks noChangeAspect="1" noChangeArrowheads="1"/>
          </p:cNvPicPr>
          <p:nvPr/>
        </p:nvPicPr>
        <p:blipFill>
          <a:blip r:embed="rId2" cstate="print"/>
          <a:srcRect t="45712"/>
          <a:stretch>
            <a:fillRect/>
          </a:stretch>
        </p:blipFill>
        <p:spPr bwMode="auto">
          <a:xfrm rot="5400000">
            <a:off x="-2871193" y="2871193"/>
            <a:ext cx="6858001" cy="1115616"/>
          </a:xfrm>
          <a:prstGeom prst="rect">
            <a:avLst/>
          </a:prstGeom>
          <a:noFill/>
        </p:spPr>
      </p:pic>
      <p:pic>
        <p:nvPicPr>
          <p:cNvPr id="8" name="Picture 2" descr="Картинки по запросу фоны к слайдам"/>
          <p:cNvPicPr>
            <a:picLocks noChangeAspect="1" noChangeArrowheads="1"/>
          </p:cNvPicPr>
          <p:nvPr/>
        </p:nvPicPr>
        <p:blipFill>
          <a:blip r:embed="rId2" cstate="print"/>
          <a:srcRect t="94746"/>
          <a:stretch>
            <a:fillRect/>
          </a:stretch>
        </p:blipFill>
        <p:spPr bwMode="auto">
          <a:xfrm rot="5400000" flipV="1">
            <a:off x="5589240" y="3303241"/>
            <a:ext cx="6858001" cy="251521"/>
          </a:xfrm>
          <a:prstGeom prst="rect">
            <a:avLst/>
          </a:prstGeom>
          <a:noFill/>
        </p:spPr>
      </p:pic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500166" y="2143116"/>
          <a:ext cx="6786610" cy="4380460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5249853"/>
                <a:gridCol w="1536757"/>
              </a:tblGrid>
              <a:tr h="872847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Критерии оценивания  каждого 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высказывания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795" marR="56795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Оценка в баллах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795" marR="56795" marT="0" marB="0"/>
                </a:tc>
              </a:tr>
              <a:tr h="259662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Высказывание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795" marR="56795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795" marR="56795" marT="0" marB="0"/>
                </a:tc>
              </a:tr>
              <a:tr h="259662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Наличие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795" marR="56795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795" marR="56795" marT="0" marB="0"/>
                </a:tc>
              </a:tr>
              <a:tr h="259662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Отсутствие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795" marR="56795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795" marR="56795" marT="0" marB="0"/>
                </a:tc>
              </a:tr>
              <a:tr h="259662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Оформление высказывания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795" marR="56795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795" marR="56795" marT="0" marB="0"/>
                </a:tc>
              </a:tr>
              <a:tr h="259662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Соответствует логической схеме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795" marR="56795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795" marR="56795" marT="0" marB="0"/>
                </a:tc>
              </a:tr>
              <a:tr h="259662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Не соответствует логической схеме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795" marR="56795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795" marR="56795" marT="0" marB="0"/>
                </a:tc>
              </a:tr>
              <a:tr h="259662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Содержание высказывания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795" marR="56795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795" marR="56795" marT="0" marB="0"/>
                </a:tc>
              </a:tr>
              <a:tr h="259662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Полное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795" marR="56795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795" marR="56795" marT="0" marB="0"/>
                </a:tc>
              </a:tr>
              <a:tr h="259662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Неполное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795" marR="56795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795" marR="56795" marT="0" marB="0"/>
                </a:tc>
              </a:tr>
              <a:tr h="259662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Время  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795" marR="56795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795" marR="56795" marT="0" marB="0"/>
                </a:tc>
              </a:tr>
              <a:tr h="259662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уложился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795" marR="56795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795" marR="56795" marT="0" marB="0"/>
                </a:tc>
              </a:tr>
              <a:tr h="259662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не уложился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795" marR="56795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795" marR="56795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Выноска со стрелкой вниз 9"/>
          <p:cNvSpPr/>
          <p:nvPr/>
        </p:nvSpPr>
        <p:spPr>
          <a:xfrm>
            <a:off x="1187624" y="0"/>
            <a:ext cx="7560840" cy="2060848"/>
          </a:xfrm>
          <a:prstGeom prst="downArrowCallout">
            <a:avLst>
              <a:gd name="adj1" fmla="val 91083"/>
              <a:gd name="adj2" fmla="val 183440"/>
              <a:gd name="adj3" fmla="val 30664"/>
              <a:gd name="adj4" fmla="val 64977"/>
            </a:avLst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857224" y="-142900"/>
            <a:ext cx="8229600" cy="159701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Уровни, фиксирующие наличие умения формулировать умозаключение у школьников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Картинки по запросу фоны к слайдам"/>
          <p:cNvPicPr>
            <a:picLocks noChangeAspect="1" noChangeArrowheads="1"/>
          </p:cNvPicPr>
          <p:nvPr/>
        </p:nvPicPr>
        <p:blipFill>
          <a:blip r:embed="rId2" cstate="print"/>
          <a:srcRect t="45712"/>
          <a:stretch>
            <a:fillRect/>
          </a:stretch>
        </p:blipFill>
        <p:spPr bwMode="auto">
          <a:xfrm rot="5400000">
            <a:off x="-2871193" y="2871193"/>
            <a:ext cx="6858001" cy="1115616"/>
          </a:xfrm>
          <a:prstGeom prst="rect">
            <a:avLst/>
          </a:prstGeom>
          <a:noFill/>
        </p:spPr>
      </p:pic>
      <p:pic>
        <p:nvPicPr>
          <p:cNvPr id="8" name="Picture 2" descr="Картинки по запросу фоны к слайдам"/>
          <p:cNvPicPr>
            <a:picLocks noChangeAspect="1" noChangeArrowheads="1"/>
          </p:cNvPicPr>
          <p:nvPr/>
        </p:nvPicPr>
        <p:blipFill>
          <a:blip r:embed="rId2" cstate="print"/>
          <a:srcRect t="94746"/>
          <a:stretch>
            <a:fillRect/>
          </a:stretch>
        </p:blipFill>
        <p:spPr bwMode="auto">
          <a:xfrm rot="5400000" flipV="1">
            <a:off x="5589240" y="3303241"/>
            <a:ext cx="6858001" cy="251521"/>
          </a:xfrm>
          <a:prstGeom prst="rect">
            <a:avLst/>
          </a:prstGeom>
          <a:noFill/>
        </p:spPr>
      </p:pic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1142976" y="2571744"/>
          <a:ext cx="7500989" cy="3307092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2720390"/>
                <a:gridCol w="2451742"/>
                <a:gridCol w="2328857"/>
              </a:tblGrid>
              <a:tr h="614367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 pitchFamily="18" charset="0"/>
                          <a:cs typeface="Times New Roman" pitchFamily="18" charset="0"/>
                        </a:rPr>
                        <a:t>Высокий </a:t>
                      </a:r>
                      <a:r>
                        <a:rPr lang="ru-RU" sz="2800" dirty="0">
                          <a:latin typeface="Times New Roman" pitchFamily="18" charset="0"/>
                          <a:cs typeface="Times New Roman" pitchFamily="18" charset="0"/>
                        </a:rPr>
                        <a:t>уровень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 pitchFamily="18" charset="0"/>
                          <a:cs typeface="Times New Roman" pitchFamily="18" charset="0"/>
                        </a:rPr>
                        <a:t>24-28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85-100 %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14367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 pitchFamily="18" charset="0"/>
                          <a:cs typeface="Times New Roman" pitchFamily="18" charset="0"/>
                        </a:rPr>
                        <a:t>Средний</a:t>
                      </a:r>
                      <a:r>
                        <a:rPr lang="ru-RU" sz="2800" dirty="0">
                          <a:latin typeface="Times New Roman" pitchFamily="18" charset="0"/>
                          <a:cs typeface="Times New Roman" pitchFamily="18" charset="0"/>
                        </a:rPr>
                        <a:t> уровень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 pitchFamily="18" charset="0"/>
                          <a:cs typeface="Times New Roman" pitchFamily="18" charset="0"/>
                        </a:rPr>
                        <a:t>19-23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65-84 %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985845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 pitchFamily="18" charset="0"/>
                          <a:cs typeface="Times New Roman" pitchFamily="18" charset="0"/>
                        </a:rPr>
                        <a:t>Ниже среднего </a:t>
                      </a:r>
                      <a:r>
                        <a:rPr lang="ru-RU" sz="2800" dirty="0">
                          <a:latin typeface="Times New Roman" pitchFamily="18" charset="0"/>
                          <a:cs typeface="Times New Roman" pitchFamily="18" charset="0"/>
                        </a:rPr>
                        <a:t>уровня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 pitchFamily="18" charset="0"/>
                          <a:cs typeface="Times New Roman" pitchFamily="18" charset="0"/>
                        </a:rPr>
                        <a:t>13-18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r>
                        <a:rPr lang="ru-RU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- 64 %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14367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 pitchFamily="18" charset="0"/>
                          <a:cs typeface="Times New Roman" pitchFamily="18" charset="0"/>
                        </a:rPr>
                        <a:t>Низкий</a:t>
                      </a:r>
                      <a:r>
                        <a:rPr lang="ru-RU" sz="2800" dirty="0">
                          <a:latin typeface="Times New Roman" pitchFamily="18" charset="0"/>
                          <a:cs typeface="Times New Roman" pitchFamily="18" charset="0"/>
                        </a:rPr>
                        <a:t> уровень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 pitchFamily="18" charset="0"/>
                          <a:cs typeface="Times New Roman" pitchFamily="18" charset="0"/>
                        </a:rPr>
                        <a:t>меньше  13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 pitchFamily="18" charset="0"/>
                          <a:cs typeface="Times New Roman" pitchFamily="18" charset="0"/>
                        </a:rPr>
                        <a:t>меньше </a:t>
                      </a:r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45 %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Выноска со стрелкой вниз 9"/>
          <p:cNvSpPr/>
          <p:nvPr/>
        </p:nvSpPr>
        <p:spPr>
          <a:xfrm>
            <a:off x="1187624" y="0"/>
            <a:ext cx="7560840" cy="2060848"/>
          </a:xfrm>
          <a:prstGeom prst="downArrowCallout">
            <a:avLst>
              <a:gd name="adj1" fmla="val 91083"/>
              <a:gd name="adj2" fmla="val 183440"/>
              <a:gd name="adj3" fmla="val 30664"/>
              <a:gd name="adj4" fmla="val 64977"/>
            </a:avLst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857224" y="-142900"/>
            <a:ext cx="8229600" cy="1597014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Сравнительный анализ результатов контрольных мероприятий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Картинки по запросу фоны к слайдам"/>
          <p:cNvPicPr>
            <a:picLocks noChangeAspect="1" noChangeArrowheads="1"/>
          </p:cNvPicPr>
          <p:nvPr/>
        </p:nvPicPr>
        <p:blipFill>
          <a:blip r:embed="rId2" cstate="print"/>
          <a:srcRect t="45712"/>
          <a:stretch>
            <a:fillRect/>
          </a:stretch>
        </p:blipFill>
        <p:spPr bwMode="auto">
          <a:xfrm rot="5400000">
            <a:off x="-2871193" y="2871193"/>
            <a:ext cx="6858001" cy="1115616"/>
          </a:xfrm>
          <a:prstGeom prst="rect">
            <a:avLst/>
          </a:prstGeom>
          <a:noFill/>
        </p:spPr>
      </p:pic>
      <p:pic>
        <p:nvPicPr>
          <p:cNvPr id="8" name="Picture 2" descr="Картинки по запросу фоны к слайдам"/>
          <p:cNvPicPr>
            <a:picLocks noChangeAspect="1" noChangeArrowheads="1"/>
          </p:cNvPicPr>
          <p:nvPr/>
        </p:nvPicPr>
        <p:blipFill>
          <a:blip r:embed="rId2" cstate="print"/>
          <a:srcRect t="94746"/>
          <a:stretch>
            <a:fillRect/>
          </a:stretch>
        </p:blipFill>
        <p:spPr bwMode="auto">
          <a:xfrm rot="5400000" flipV="1">
            <a:off x="5589240" y="3303241"/>
            <a:ext cx="6858001" cy="251521"/>
          </a:xfrm>
          <a:prstGeom prst="rect">
            <a:avLst/>
          </a:prstGeom>
          <a:noFill/>
        </p:spPr>
      </p:pic>
      <p:graphicFrame>
        <p:nvGraphicFramePr>
          <p:cNvPr id="9" name="Диаграмма 8"/>
          <p:cNvGraphicFramePr/>
          <p:nvPr/>
        </p:nvGraphicFramePr>
        <p:xfrm>
          <a:off x="1071538" y="2143116"/>
          <a:ext cx="7778004" cy="4496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Выноска со стрелкой вниз 9"/>
          <p:cNvSpPr/>
          <p:nvPr/>
        </p:nvSpPr>
        <p:spPr>
          <a:xfrm>
            <a:off x="1187624" y="0"/>
            <a:ext cx="7560840" cy="2060848"/>
          </a:xfrm>
          <a:prstGeom prst="downArrowCallout">
            <a:avLst>
              <a:gd name="adj1" fmla="val 91083"/>
              <a:gd name="adj2" fmla="val 183440"/>
              <a:gd name="adj3" fmla="val 30664"/>
              <a:gd name="adj4" fmla="val 64977"/>
            </a:avLst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857224" y="-142900"/>
            <a:ext cx="8229600" cy="1597014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Результаты апробации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Картинки по запросу фоны к слайдам"/>
          <p:cNvPicPr>
            <a:picLocks noChangeAspect="1" noChangeArrowheads="1"/>
          </p:cNvPicPr>
          <p:nvPr/>
        </p:nvPicPr>
        <p:blipFill>
          <a:blip r:embed="rId2" cstate="print"/>
          <a:srcRect t="45712"/>
          <a:stretch>
            <a:fillRect/>
          </a:stretch>
        </p:blipFill>
        <p:spPr bwMode="auto">
          <a:xfrm rot="5400000">
            <a:off x="-2871193" y="2871193"/>
            <a:ext cx="6858001" cy="1115616"/>
          </a:xfrm>
          <a:prstGeom prst="rect">
            <a:avLst/>
          </a:prstGeom>
          <a:noFill/>
        </p:spPr>
      </p:pic>
      <p:pic>
        <p:nvPicPr>
          <p:cNvPr id="8" name="Picture 2" descr="Картинки по запросу фоны к слайдам"/>
          <p:cNvPicPr>
            <a:picLocks noChangeAspect="1" noChangeArrowheads="1"/>
          </p:cNvPicPr>
          <p:nvPr/>
        </p:nvPicPr>
        <p:blipFill>
          <a:blip r:embed="rId2" cstate="print"/>
          <a:srcRect t="94746"/>
          <a:stretch>
            <a:fillRect/>
          </a:stretch>
        </p:blipFill>
        <p:spPr bwMode="auto">
          <a:xfrm rot="5400000" flipV="1">
            <a:off x="5589240" y="3303241"/>
            <a:ext cx="6858001" cy="251521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2714612" y="2285992"/>
            <a:ext cx="585791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Все учащиеся овладели умением создавать умозаключение дедуктивного типа на основе двух  посылок.</a:t>
            </a:r>
            <a:endParaRPr lang="ru-RU" sz="4000" dirty="0"/>
          </a:p>
        </p:txBody>
      </p:sp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2428868"/>
            <a:ext cx="1714512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foneyes.ru/img/picture/Apr/07/74218e3a9ccd6d03780032f8ece543a4/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071546"/>
            <a:ext cx="4000528" cy="4071703"/>
          </a:xfrm>
          <a:prstGeom prst="rect">
            <a:avLst/>
          </a:prstGeom>
          <a:noFill/>
        </p:spPr>
      </p:pic>
      <p:pic>
        <p:nvPicPr>
          <p:cNvPr id="7" name="Picture 2" descr="Картинки по запросу фоны к слайдам"/>
          <p:cNvPicPr>
            <a:picLocks noChangeAspect="1" noChangeArrowheads="1"/>
          </p:cNvPicPr>
          <p:nvPr/>
        </p:nvPicPr>
        <p:blipFill>
          <a:blip r:embed="rId3" cstate="print"/>
          <a:srcRect t="45712"/>
          <a:stretch>
            <a:fillRect/>
          </a:stretch>
        </p:blipFill>
        <p:spPr bwMode="auto">
          <a:xfrm rot="5400000">
            <a:off x="-2871193" y="2871193"/>
            <a:ext cx="6858001" cy="1115616"/>
          </a:xfrm>
          <a:prstGeom prst="rect">
            <a:avLst/>
          </a:prstGeom>
          <a:noFill/>
        </p:spPr>
      </p:pic>
      <p:pic>
        <p:nvPicPr>
          <p:cNvPr id="8" name="Picture 2" descr="Картинки по запросу фоны к слайдам"/>
          <p:cNvPicPr>
            <a:picLocks noChangeAspect="1" noChangeArrowheads="1"/>
          </p:cNvPicPr>
          <p:nvPr/>
        </p:nvPicPr>
        <p:blipFill>
          <a:blip r:embed="rId3" cstate="print"/>
          <a:srcRect t="94746"/>
          <a:stretch>
            <a:fillRect/>
          </a:stretch>
        </p:blipFill>
        <p:spPr bwMode="auto">
          <a:xfrm rot="5400000" flipV="1">
            <a:off x="5589240" y="3303241"/>
            <a:ext cx="6858001" cy="251521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4500562" y="2000240"/>
            <a:ext cx="435771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</a:t>
            </a:r>
          </a:p>
          <a:p>
            <a:pPr algn="ctr"/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</a:p>
          <a:p>
            <a:pPr algn="ctr"/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внимание!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Выноска со стрелкой вниз 8"/>
          <p:cNvSpPr/>
          <p:nvPr/>
        </p:nvSpPr>
        <p:spPr>
          <a:xfrm>
            <a:off x="1475656" y="0"/>
            <a:ext cx="6912768" cy="2204864"/>
          </a:xfrm>
          <a:prstGeom prst="downArrowCallout">
            <a:avLst>
              <a:gd name="adj1" fmla="val 106179"/>
              <a:gd name="adj2" fmla="val 156762"/>
              <a:gd name="adj3" fmla="val 25000"/>
              <a:gd name="adj4" fmla="val 64977"/>
            </a:avLst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4" name="Picture 2" descr="Картинки по запросу фоны к слайдам"/>
          <p:cNvPicPr>
            <a:picLocks noChangeAspect="1" noChangeArrowheads="1"/>
          </p:cNvPicPr>
          <p:nvPr/>
        </p:nvPicPr>
        <p:blipFill>
          <a:blip r:embed="rId2" cstate="print"/>
          <a:srcRect t="45712"/>
          <a:stretch>
            <a:fillRect/>
          </a:stretch>
        </p:blipFill>
        <p:spPr bwMode="auto">
          <a:xfrm rot="5400000">
            <a:off x="-2871193" y="2871193"/>
            <a:ext cx="6858001" cy="1115616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63688" y="260648"/>
            <a:ext cx="6400800" cy="1224136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Тема школы</a:t>
            </a:r>
            <a:endParaRPr lang="ru-RU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Картинки по запросу фоны к слайдам"/>
          <p:cNvPicPr>
            <a:picLocks noChangeAspect="1" noChangeArrowheads="1"/>
          </p:cNvPicPr>
          <p:nvPr/>
        </p:nvPicPr>
        <p:blipFill>
          <a:blip r:embed="rId2" cstate="print"/>
          <a:srcRect t="94746"/>
          <a:stretch>
            <a:fillRect/>
          </a:stretch>
        </p:blipFill>
        <p:spPr bwMode="auto">
          <a:xfrm rot="5400000" flipV="1">
            <a:off x="5589240" y="3303241"/>
            <a:ext cx="6858001" cy="251521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779912" y="6165304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 ноября 2016 года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971600" y="2420888"/>
            <a:ext cx="7772400" cy="18746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Times New Roman" pitchFamily="18" charset="0"/>
              </a:rPr>
              <a:t>«Создание типовых задач по теме </a:t>
            </a:r>
            <a:r>
              <a:rPr kumimoji="0" lang="ru-RU" sz="4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Times New Roman" pitchFamily="18" charset="0"/>
              </a:rPr>
              <a:t>«Умозаключение дедуктивного типа на основе двух посылок»</a:t>
            </a:r>
            <a:endParaRPr kumimoji="0" lang="ru-RU" sz="49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Monotype Corsiva" pitchFamily="66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Выноска со стрелкой вниз 8"/>
          <p:cNvSpPr/>
          <p:nvPr/>
        </p:nvSpPr>
        <p:spPr>
          <a:xfrm>
            <a:off x="1475656" y="0"/>
            <a:ext cx="6912768" cy="2204864"/>
          </a:xfrm>
          <a:prstGeom prst="downArrowCallout">
            <a:avLst>
              <a:gd name="adj1" fmla="val 104414"/>
              <a:gd name="adj2" fmla="val 155593"/>
              <a:gd name="adj3" fmla="val 25000"/>
              <a:gd name="adj4" fmla="val 64977"/>
            </a:avLst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4" name="Picture 2" descr="Картинки по запросу фоны к слайдам"/>
          <p:cNvPicPr>
            <a:picLocks noChangeAspect="1" noChangeArrowheads="1"/>
          </p:cNvPicPr>
          <p:nvPr/>
        </p:nvPicPr>
        <p:blipFill>
          <a:blip r:embed="rId2" cstate="print"/>
          <a:srcRect t="45712"/>
          <a:stretch>
            <a:fillRect/>
          </a:stretch>
        </p:blipFill>
        <p:spPr bwMode="auto">
          <a:xfrm rot="5400000">
            <a:off x="-2871193" y="2871193"/>
            <a:ext cx="6858001" cy="1115616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63688" y="260648"/>
            <a:ext cx="6400800" cy="1224136"/>
          </a:xfrm>
        </p:spPr>
        <p:txBody>
          <a:bodyPr>
            <a:normAutofit fontScale="77500" lnSpcReduction="20000"/>
          </a:bodyPr>
          <a:lstStyle/>
          <a:p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Образовательный результат в терминологии ФГОС</a:t>
            </a:r>
            <a:endParaRPr lang="ru-RU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Картинки по запросу фоны к слайдам"/>
          <p:cNvPicPr>
            <a:picLocks noChangeAspect="1" noChangeArrowheads="1"/>
          </p:cNvPicPr>
          <p:nvPr/>
        </p:nvPicPr>
        <p:blipFill>
          <a:blip r:embed="rId2" cstate="print"/>
          <a:srcRect t="94746"/>
          <a:stretch>
            <a:fillRect/>
          </a:stretch>
        </p:blipFill>
        <p:spPr bwMode="auto">
          <a:xfrm rot="5400000" flipV="1">
            <a:off x="5589240" y="3303241"/>
            <a:ext cx="6858001" cy="251521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779912" y="6165304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 ноября 2016 года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857224" y="2285992"/>
            <a:ext cx="7772400" cy="18746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Times New Roman" pitchFamily="18" charset="0"/>
              </a:rPr>
              <a:t>Умение создавать умозаключение</a:t>
            </a:r>
            <a:endParaRPr kumimoji="0" lang="ru-RU" sz="6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onotype Corsiva" pitchFamily="66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Выноска со стрелкой вниз 8"/>
          <p:cNvSpPr/>
          <p:nvPr/>
        </p:nvSpPr>
        <p:spPr>
          <a:xfrm>
            <a:off x="1475656" y="0"/>
            <a:ext cx="6912768" cy="2204864"/>
          </a:xfrm>
          <a:prstGeom prst="downArrowCallout">
            <a:avLst>
              <a:gd name="adj1" fmla="val 79708"/>
              <a:gd name="adj2" fmla="val 156762"/>
              <a:gd name="adj3" fmla="val 25000"/>
              <a:gd name="adj4" fmla="val 64977"/>
            </a:avLst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4" name="Picture 2" descr="Картинки по запросу фоны к слайдам"/>
          <p:cNvPicPr>
            <a:picLocks noChangeAspect="1" noChangeArrowheads="1"/>
          </p:cNvPicPr>
          <p:nvPr/>
        </p:nvPicPr>
        <p:blipFill>
          <a:blip r:embed="rId2" cstate="print"/>
          <a:srcRect t="45712"/>
          <a:stretch>
            <a:fillRect/>
          </a:stretch>
        </p:blipFill>
        <p:spPr bwMode="auto">
          <a:xfrm rot="5400000">
            <a:off x="-2871193" y="2871193"/>
            <a:ext cx="6858001" cy="1115616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63688" y="260648"/>
            <a:ext cx="6400800" cy="1224136"/>
          </a:xfrm>
        </p:spPr>
        <p:txBody>
          <a:bodyPr>
            <a:normAutofit fontScale="92500" lnSpcReduction="20000"/>
          </a:bodyPr>
          <a:lstStyle/>
          <a:p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Конкретизированный результат</a:t>
            </a:r>
            <a:endParaRPr lang="ru-RU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Картинки по запросу фоны к слайдам"/>
          <p:cNvPicPr>
            <a:picLocks noChangeAspect="1" noChangeArrowheads="1"/>
          </p:cNvPicPr>
          <p:nvPr/>
        </p:nvPicPr>
        <p:blipFill>
          <a:blip r:embed="rId2" cstate="print"/>
          <a:srcRect t="94746"/>
          <a:stretch>
            <a:fillRect/>
          </a:stretch>
        </p:blipFill>
        <p:spPr bwMode="auto">
          <a:xfrm rot="5400000" flipV="1">
            <a:off x="5589240" y="3303241"/>
            <a:ext cx="6858001" cy="251521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779912" y="6165304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 ноября 2016 года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1000100" y="2500306"/>
            <a:ext cx="7772400" cy="28083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sz="4800" b="1" dirty="0" smtClean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Умение создавать умозаключение дедуктивного типа на основе двух  посылок </a:t>
            </a:r>
          </a:p>
          <a:p>
            <a:pPr lvl="0" algn="ctr">
              <a:spcBef>
                <a:spcPct val="0"/>
              </a:spcBef>
            </a:pP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(от обобщения  к частным фактам)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Выноска со стрелкой вниз 6"/>
          <p:cNvSpPr/>
          <p:nvPr/>
        </p:nvSpPr>
        <p:spPr>
          <a:xfrm>
            <a:off x="1475656" y="0"/>
            <a:ext cx="6912768" cy="2204864"/>
          </a:xfrm>
          <a:prstGeom prst="downArrowCallout">
            <a:avLst>
              <a:gd name="adj1" fmla="val 79708"/>
              <a:gd name="adj2" fmla="val 156762"/>
              <a:gd name="adj3" fmla="val 25000"/>
              <a:gd name="adj4" fmla="val 64977"/>
            </a:avLst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Тезаурус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2636912"/>
            <a:ext cx="8229600" cy="2376264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Умозаключение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суждение, посредством которого из   2-х  посылок  по определённым правилам  вывода получается  суждение-заключение.</a:t>
            </a:r>
            <a:endParaRPr lang="ru-RU" b="1" dirty="0"/>
          </a:p>
        </p:txBody>
      </p:sp>
      <p:pic>
        <p:nvPicPr>
          <p:cNvPr id="5" name="Picture 2" descr="Картинки по запросу фоны к слайдам"/>
          <p:cNvPicPr>
            <a:picLocks noChangeAspect="1" noChangeArrowheads="1"/>
          </p:cNvPicPr>
          <p:nvPr/>
        </p:nvPicPr>
        <p:blipFill>
          <a:blip r:embed="rId2" cstate="print"/>
          <a:srcRect t="45712"/>
          <a:stretch>
            <a:fillRect/>
          </a:stretch>
        </p:blipFill>
        <p:spPr bwMode="auto">
          <a:xfrm rot="5400000">
            <a:off x="-2871193" y="2871190"/>
            <a:ext cx="6858001" cy="1115616"/>
          </a:xfrm>
          <a:prstGeom prst="rect">
            <a:avLst/>
          </a:prstGeom>
          <a:noFill/>
        </p:spPr>
      </p:pic>
      <p:pic>
        <p:nvPicPr>
          <p:cNvPr id="6" name="Picture 2" descr="Картинки по запросу фоны к слайдам"/>
          <p:cNvPicPr>
            <a:picLocks noChangeAspect="1" noChangeArrowheads="1"/>
          </p:cNvPicPr>
          <p:nvPr/>
        </p:nvPicPr>
        <p:blipFill>
          <a:blip r:embed="rId2" cstate="print"/>
          <a:srcRect t="94746"/>
          <a:stretch>
            <a:fillRect/>
          </a:stretch>
        </p:blipFill>
        <p:spPr bwMode="auto">
          <a:xfrm rot="5400000" flipV="1">
            <a:off x="5589240" y="3303241"/>
            <a:ext cx="6858001" cy="251521"/>
          </a:xfrm>
          <a:prstGeom prst="rect">
            <a:avLst/>
          </a:prstGeom>
          <a:noFill/>
        </p:spPr>
      </p:pic>
      <p:pic>
        <p:nvPicPr>
          <p:cNvPr id="28674" name="Picture 2" descr="http://internika.org/sites/default/files/imagecache/shpm_img/work_test/informatik_0.jpg"/>
          <p:cNvPicPr>
            <a:picLocks noChangeAspect="1" noChangeArrowheads="1"/>
          </p:cNvPicPr>
          <p:nvPr/>
        </p:nvPicPr>
        <p:blipFill>
          <a:blip r:embed="rId3" cstate="print"/>
          <a:srcRect r="9090"/>
          <a:stretch>
            <a:fillRect/>
          </a:stretch>
        </p:blipFill>
        <p:spPr bwMode="auto">
          <a:xfrm>
            <a:off x="1500166" y="0"/>
            <a:ext cx="857256" cy="1428750"/>
          </a:xfrm>
          <a:prstGeom prst="rect">
            <a:avLst/>
          </a:prstGeom>
          <a:noFill/>
        </p:spPr>
      </p:pic>
      <p:pic>
        <p:nvPicPr>
          <p:cNvPr id="8" name="Picture 2" descr="http://internika.org/sites/default/files/imagecache/shpm_img/work_test/informatik_0.jpg"/>
          <p:cNvPicPr>
            <a:picLocks noChangeAspect="1" noChangeArrowheads="1"/>
          </p:cNvPicPr>
          <p:nvPr/>
        </p:nvPicPr>
        <p:blipFill>
          <a:blip r:embed="rId3" cstate="print"/>
          <a:srcRect r="7143"/>
          <a:stretch>
            <a:fillRect/>
          </a:stretch>
        </p:blipFill>
        <p:spPr bwMode="auto">
          <a:xfrm flipH="1">
            <a:off x="7500958" y="0"/>
            <a:ext cx="928694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Выноска со стрелкой вниз 9"/>
          <p:cNvSpPr/>
          <p:nvPr/>
        </p:nvSpPr>
        <p:spPr>
          <a:xfrm>
            <a:off x="1475656" y="0"/>
            <a:ext cx="6912768" cy="2204864"/>
          </a:xfrm>
          <a:prstGeom prst="downArrowCallout">
            <a:avLst>
              <a:gd name="adj1" fmla="val 79708"/>
              <a:gd name="adj2" fmla="val 156762"/>
              <a:gd name="adj3" fmla="val 25000"/>
              <a:gd name="adj4" fmla="val 64977"/>
            </a:avLst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2332037"/>
            <a:ext cx="8229600" cy="4525963"/>
          </a:xfrm>
        </p:spPr>
        <p:txBody>
          <a:bodyPr>
            <a:normAutofit/>
          </a:bodyPr>
          <a:lstStyle/>
          <a:p>
            <a:r>
              <a:rPr lang="ru-RU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Дедукция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переход от общего к частному. Если умозаключение справедливо во всех случаях, то оно справедливо и в каждом частном случае. </a:t>
            </a:r>
          </a:p>
          <a:p>
            <a:r>
              <a:rPr lang="ru-RU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Суждение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строится на основе понятий и по форме является повествовательным предложением.</a:t>
            </a:r>
          </a:p>
          <a:p>
            <a:r>
              <a:rPr lang="ru-RU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Посылка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исходное суждение.  </a:t>
            </a:r>
          </a:p>
          <a:p>
            <a:endParaRPr lang="ru-RU" dirty="0"/>
          </a:p>
        </p:txBody>
      </p:sp>
      <p:pic>
        <p:nvPicPr>
          <p:cNvPr id="5" name="Picture 2" descr="Картинки по запросу фоны к слайдам"/>
          <p:cNvPicPr>
            <a:picLocks noChangeAspect="1" noChangeArrowheads="1"/>
          </p:cNvPicPr>
          <p:nvPr/>
        </p:nvPicPr>
        <p:blipFill>
          <a:blip r:embed="rId2" cstate="print"/>
          <a:srcRect t="45712"/>
          <a:stretch>
            <a:fillRect/>
          </a:stretch>
        </p:blipFill>
        <p:spPr bwMode="auto">
          <a:xfrm rot="5400000">
            <a:off x="-2871193" y="2871190"/>
            <a:ext cx="6858001" cy="1115616"/>
          </a:xfrm>
          <a:prstGeom prst="rect">
            <a:avLst/>
          </a:prstGeom>
          <a:noFill/>
        </p:spPr>
      </p:pic>
      <p:pic>
        <p:nvPicPr>
          <p:cNvPr id="6" name="Picture 2" descr="Картинки по запросу фоны к слайдам"/>
          <p:cNvPicPr>
            <a:picLocks noChangeAspect="1" noChangeArrowheads="1"/>
          </p:cNvPicPr>
          <p:nvPr/>
        </p:nvPicPr>
        <p:blipFill>
          <a:blip r:embed="rId2" cstate="print"/>
          <a:srcRect t="94746"/>
          <a:stretch>
            <a:fillRect/>
          </a:stretch>
        </p:blipFill>
        <p:spPr bwMode="auto">
          <a:xfrm rot="5400000" flipV="1">
            <a:off x="5589240" y="3303241"/>
            <a:ext cx="6858001" cy="251521"/>
          </a:xfrm>
          <a:prstGeom prst="rect">
            <a:avLst/>
          </a:prstGeom>
          <a:noFill/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61156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Тезаурус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7" name="Picture 2" descr="http://internika.org/sites/default/files/imagecache/shpm_img/work_test/informatik_0.jpg"/>
          <p:cNvPicPr>
            <a:picLocks noChangeAspect="1" noChangeArrowheads="1"/>
          </p:cNvPicPr>
          <p:nvPr/>
        </p:nvPicPr>
        <p:blipFill>
          <a:blip r:embed="rId3" cstate="print"/>
          <a:srcRect r="9090"/>
          <a:stretch>
            <a:fillRect/>
          </a:stretch>
        </p:blipFill>
        <p:spPr bwMode="auto">
          <a:xfrm>
            <a:off x="1500166" y="0"/>
            <a:ext cx="857256" cy="1428750"/>
          </a:xfrm>
          <a:prstGeom prst="rect">
            <a:avLst/>
          </a:prstGeom>
          <a:noFill/>
        </p:spPr>
      </p:pic>
      <p:pic>
        <p:nvPicPr>
          <p:cNvPr id="9" name="Picture 2" descr="http://internika.org/sites/default/files/imagecache/shpm_img/work_test/informatik_0.jpg"/>
          <p:cNvPicPr>
            <a:picLocks noChangeAspect="1" noChangeArrowheads="1"/>
          </p:cNvPicPr>
          <p:nvPr/>
        </p:nvPicPr>
        <p:blipFill>
          <a:blip r:embed="rId3" cstate="print"/>
          <a:srcRect r="7143"/>
          <a:stretch>
            <a:fillRect/>
          </a:stretch>
        </p:blipFill>
        <p:spPr bwMode="auto">
          <a:xfrm flipH="1">
            <a:off x="7500958" y="0"/>
            <a:ext cx="928694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Выноска со стрелкой вниз 9"/>
          <p:cNvSpPr/>
          <p:nvPr/>
        </p:nvSpPr>
        <p:spPr>
          <a:xfrm>
            <a:off x="1475656" y="0"/>
            <a:ext cx="6912768" cy="2204864"/>
          </a:xfrm>
          <a:prstGeom prst="downArrowCallout">
            <a:avLst>
              <a:gd name="adj1" fmla="val 79708"/>
              <a:gd name="adj2" fmla="val 156762"/>
              <a:gd name="adj3" fmla="val 25000"/>
              <a:gd name="adj4" fmla="val 64977"/>
            </a:avLst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725470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Тезаурус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2204864"/>
            <a:ext cx="7653536" cy="4422316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sz="51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умозаключения</a:t>
            </a:r>
          </a:p>
          <a:p>
            <a:pPr algn="ctr">
              <a:buNone/>
            </a:pPr>
            <a:endParaRPr lang="ru-RU" sz="40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Посылка 1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М_____________Р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Посылка   2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S______________M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Умозаключение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Р -  это большая посылка (суждение, в котором содержится больший термин – предикат заключения )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меньшая посылка (суждение, в котором содержится меньший термин – субъект заключения)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М - средний термин – это термин, содержащийся в обеих посылках. Именно он есть связующее звено между двумя посылками.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707904" y="4797152"/>
            <a:ext cx="128588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635896" y="3212976"/>
            <a:ext cx="1440160" cy="7200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" name="Picture 2" descr="Картинки по запросу фоны к слайдам"/>
          <p:cNvPicPr>
            <a:picLocks noChangeAspect="1" noChangeArrowheads="1"/>
          </p:cNvPicPr>
          <p:nvPr/>
        </p:nvPicPr>
        <p:blipFill>
          <a:blip r:embed="rId2" cstate="print"/>
          <a:srcRect t="45712"/>
          <a:stretch>
            <a:fillRect/>
          </a:stretch>
        </p:blipFill>
        <p:spPr bwMode="auto">
          <a:xfrm rot="5400000">
            <a:off x="-2871193" y="2871190"/>
            <a:ext cx="6858001" cy="1115616"/>
          </a:xfrm>
          <a:prstGeom prst="rect">
            <a:avLst/>
          </a:prstGeom>
          <a:noFill/>
        </p:spPr>
      </p:pic>
      <p:pic>
        <p:nvPicPr>
          <p:cNvPr id="9" name="Picture 2" descr="Картинки по запросу фоны к слайдам"/>
          <p:cNvPicPr>
            <a:picLocks noChangeAspect="1" noChangeArrowheads="1"/>
          </p:cNvPicPr>
          <p:nvPr/>
        </p:nvPicPr>
        <p:blipFill>
          <a:blip r:embed="rId2" cstate="print"/>
          <a:srcRect t="94746"/>
          <a:stretch>
            <a:fillRect/>
          </a:stretch>
        </p:blipFill>
        <p:spPr bwMode="auto">
          <a:xfrm rot="5400000" flipV="1">
            <a:off x="5589240" y="3303241"/>
            <a:ext cx="6858001" cy="251521"/>
          </a:xfrm>
          <a:prstGeom prst="rect">
            <a:avLst/>
          </a:prstGeom>
          <a:noFill/>
        </p:spPr>
      </p:pic>
      <p:pic>
        <p:nvPicPr>
          <p:cNvPr id="11" name="Picture 2" descr="http://internika.org/sites/default/files/imagecache/shpm_img/work_test/informatik_0.jpg"/>
          <p:cNvPicPr>
            <a:picLocks noChangeAspect="1" noChangeArrowheads="1"/>
          </p:cNvPicPr>
          <p:nvPr/>
        </p:nvPicPr>
        <p:blipFill>
          <a:blip r:embed="rId3" cstate="print"/>
          <a:srcRect r="9090"/>
          <a:stretch>
            <a:fillRect/>
          </a:stretch>
        </p:blipFill>
        <p:spPr bwMode="auto">
          <a:xfrm>
            <a:off x="1500166" y="0"/>
            <a:ext cx="857256" cy="1428750"/>
          </a:xfrm>
          <a:prstGeom prst="rect">
            <a:avLst/>
          </a:prstGeom>
          <a:noFill/>
        </p:spPr>
      </p:pic>
      <p:pic>
        <p:nvPicPr>
          <p:cNvPr id="12" name="Picture 2" descr="http://internika.org/sites/default/files/imagecache/shpm_img/work_test/informatik_0.jpg"/>
          <p:cNvPicPr>
            <a:picLocks noChangeAspect="1" noChangeArrowheads="1"/>
          </p:cNvPicPr>
          <p:nvPr/>
        </p:nvPicPr>
        <p:blipFill>
          <a:blip r:embed="rId3" cstate="print"/>
          <a:srcRect r="7143"/>
          <a:stretch>
            <a:fillRect/>
          </a:stretch>
        </p:blipFill>
        <p:spPr bwMode="auto">
          <a:xfrm flipH="1">
            <a:off x="7500958" y="0"/>
            <a:ext cx="928694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Картинки по запросу фоны к слайдам"/>
          <p:cNvPicPr>
            <a:picLocks noChangeAspect="1" noChangeArrowheads="1"/>
          </p:cNvPicPr>
          <p:nvPr/>
        </p:nvPicPr>
        <p:blipFill>
          <a:blip r:embed="rId2" cstate="print"/>
          <a:srcRect t="45712"/>
          <a:stretch>
            <a:fillRect/>
          </a:stretch>
        </p:blipFill>
        <p:spPr bwMode="auto">
          <a:xfrm rot="5400000">
            <a:off x="-2871193" y="2871193"/>
            <a:ext cx="6858001" cy="1115616"/>
          </a:xfrm>
          <a:prstGeom prst="rect">
            <a:avLst/>
          </a:prstGeom>
          <a:noFill/>
        </p:spPr>
      </p:pic>
      <p:sp>
        <p:nvSpPr>
          <p:cNvPr id="8" name="Выноска со стрелкой вниз 7"/>
          <p:cNvSpPr/>
          <p:nvPr/>
        </p:nvSpPr>
        <p:spPr>
          <a:xfrm>
            <a:off x="1475656" y="0"/>
            <a:ext cx="6912768" cy="1844824"/>
          </a:xfrm>
          <a:prstGeom prst="downArrowCallout">
            <a:avLst>
              <a:gd name="adj1" fmla="val 130459"/>
              <a:gd name="adj2" fmla="val 187356"/>
              <a:gd name="adj3" fmla="val 25000"/>
              <a:gd name="adj4" fmla="val 64977"/>
            </a:avLst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Апробация материалов 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1700808"/>
            <a:ext cx="6465912" cy="135732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Классы: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4, 5 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Количество учащихся: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50 человек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План апробации: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115616" y="3002273"/>
          <a:ext cx="7560840" cy="3855727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3264243"/>
                <a:gridCol w="1776317"/>
                <a:gridCol w="2520280"/>
              </a:tblGrid>
              <a:tr h="34341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Действие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Сроки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Ответственный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6478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Участие в работе обучающих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семинаров по теме проекта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апрель-октябрь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Скопина О.В.,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Баяндина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Е.С., творческая группа учителей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6478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Разработка  типовой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задачи в соответствии с требованиями проекта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май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Скопина О.В.,  Баяндина Е.С., творческая группа учителей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39327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Создание , апробация и анализ проведения контрольного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мероприятия (стартовое)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июнь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творческая группа учителей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0472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Включение типовых задач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 содержательно-временную схему учебного процесса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сентябрь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творческая группа учителей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2" descr="Картинки по запросу фоны к слайдам"/>
          <p:cNvPicPr>
            <a:picLocks noChangeAspect="1" noChangeArrowheads="1"/>
          </p:cNvPicPr>
          <p:nvPr/>
        </p:nvPicPr>
        <p:blipFill>
          <a:blip r:embed="rId2" cstate="print"/>
          <a:srcRect t="94746"/>
          <a:stretch>
            <a:fillRect/>
          </a:stretch>
        </p:blipFill>
        <p:spPr bwMode="auto">
          <a:xfrm rot="5400000" flipV="1">
            <a:off x="5589240" y="3303241"/>
            <a:ext cx="6858001" cy="2515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1014</Words>
  <Application>Microsoft Office PowerPoint</Application>
  <PresentationFormat>Экран (4:3)</PresentationFormat>
  <Paragraphs>260</Paragraphs>
  <Slides>29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«Создание типовых задач по теме «Умозаключение дедуктивного типа на основе двух посылок»</vt:lpstr>
      <vt:lpstr> участник  краевого проекта «Разработка и апробация  типовых задач применения универсальных учебных действий»   Руководители проекта:  Аверина С. С., Коротаева Т.В.,  старшие научные сотрудники ИРО ПК.</vt:lpstr>
      <vt:lpstr>Слайд 3</vt:lpstr>
      <vt:lpstr>Слайд 4</vt:lpstr>
      <vt:lpstr>Слайд 5</vt:lpstr>
      <vt:lpstr>Тезаурус</vt:lpstr>
      <vt:lpstr>Слайд 7</vt:lpstr>
      <vt:lpstr>Тезаурус</vt:lpstr>
      <vt:lpstr>Апробация материалов </vt:lpstr>
      <vt:lpstr>Слайд 10</vt:lpstr>
      <vt:lpstr>Слайд 11</vt:lpstr>
      <vt:lpstr>Слайд 12</vt:lpstr>
      <vt:lpstr>Инструкция</vt:lpstr>
      <vt:lpstr>Построение    умозаключения: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Итог участия в краевом проекте</vt:lpstr>
      <vt:lpstr>Критерии оценивания КМ</vt:lpstr>
      <vt:lpstr>Уровни, фиксирующие наличие умения формулировать умозаключение у школьников</vt:lpstr>
      <vt:lpstr>Сравнительный анализ результатов контрольных мероприятий</vt:lpstr>
      <vt:lpstr>Результаты апробации</vt:lpstr>
      <vt:lpstr>Слайд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kabinet23</cp:lastModifiedBy>
  <cp:revision>18</cp:revision>
  <dcterms:created xsi:type="dcterms:W3CDTF">2016-11-08T21:43:43Z</dcterms:created>
  <dcterms:modified xsi:type="dcterms:W3CDTF">2016-11-16T06:00:52Z</dcterms:modified>
</cp:coreProperties>
</file>